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9" r:id="rId1"/>
  </p:sldMasterIdLst>
  <p:notesMasterIdLst>
    <p:notesMasterId r:id="rId25"/>
  </p:notesMasterIdLst>
  <p:sldIdLst>
    <p:sldId id="256" r:id="rId2"/>
    <p:sldId id="257" r:id="rId3"/>
    <p:sldId id="258" r:id="rId4"/>
    <p:sldId id="259" r:id="rId5"/>
    <p:sldId id="260" r:id="rId6"/>
    <p:sldId id="261" r:id="rId7"/>
    <p:sldId id="264" r:id="rId8"/>
    <p:sldId id="275" r:id="rId9"/>
    <p:sldId id="265" r:id="rId10"/>
    <p:sldId id="267" r:id="rId11"/>
    <p:sldId id="268" r:id="rId12"/>
    <p:sldId id="269" r:id="rId13"/>
    <p:sldId id="270" r:id="rId14"/>
    <p:sldId id="271" r:id="rId15"/>
    <p:sldId id="272" r:id="rId16"/>
    <p:sldId id="273" r:id="rId17"/>
    <p:sldId id="274" r:id="rId18"/>
    <p:sldId id="266" r:id="rId19"/>
    <p:sldId id="276" r:id="rId20"/>
    <p:sldId id="281" r:id="rId21"/>
    <p:sldId id="278" r:id="rId22"/>
    <p:sldId id="279" r:id="rId23"/>
    <p:sldId id="28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5BAFA7-C849-4A69-82E6-3E4CA5C48167}" type="datetimeFigureOut">
              <a:rPr lang="es-CO" smtClean="0"/>
              <a:t>02/08/2016</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94A169-9B9B-46F4-83ED-0AC33446F8E2}" type="slidenum">
              <a:rPr lang="es-CO" smtClean="0"/>
              <a:t>‹Nº›</a:t>
            </a:fld>
            <a:endParaRPr lang="es-CO"/>
          </a:p>
        </p:txBody>
      </p:sp>
    </p:spTree>
    <p:extLst>
      <p:ext uri="{BB962C8B-B14F-4D97-AF65-F5344CB8AC3E}">
        <p14:creationId xmlns:p14="http://schemas.microsoft.com/office/powerpoint/2010/main" val="738901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20701160-AF9D-E74C-A186-B5B3E62395BD}" type="slidenum">
              <a:rPr lang="es-ES" smtClean="0"/>
              <a:t>21</a:t>
            </a:fld>
            <a:endParaRPr lang="es-ES"/>
          </a:p>
        </p:txBody>
      </p:sp>
    </p:spTree>
    <p:extLst>
      <p:ext uri="{BB962C8B-B14F-4D97-AF65-F5344CB8AC3E}">
        <p14:creationId xmlns:p14="http://schemas.microsoft.com/office/powerpoint/2010/main" val="2350749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5586B75A-687E-405C-8A0B-8D00578BA2C3}" type="datetimeFigureOut">
              <a:rPr lang="en-US" smtClean="0"/>
              <a:pPr/>
              <a:t>8/2/2016</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4060910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5F4E5243-F52A-4D37-9694-EB26C6C31910}" type="datetimeFigureOut">
              <a:rPr lang="en-US" smtClean="0"/>
              <a:t>8/2/2016</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586254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3A77B6E1-634A-48DC-9E8B-D894023267EF}" type="datetimeFigureOut">
              <a:rPr lang="en-US" smtClean="0"/>
              <a:t>8/2/2016</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511582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7B2D3E9E-A95C-48F2-B4BF-A71542E0BE9A}" type="datetimeFigureOut">
              <a:rPr lang="en-US" smtClean="0"/>
              <a:t>8/2/2016</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280450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586B75A-687E-405C-8A0B-8D00578BA2C3}" type="datetimeFigureOut">
              <a:rPr lang="en-US" smtClean="0"/>
              <a:pPr/>
              <a:t>8/2/2016</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707781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F12952B5-7A2F-4CC8-B7CE-9234E21C2837}" type="datetimeFigureOut">
              <a:rPr lang="en-US" smtClean="0"/>
              <a:t>8/2/2016</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52935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CE1DA07A-9201-4B4B-BAF2-015AFA30F520}" type="datetimeFigureOut">
              <a:rPr lang="en-US" smtClean="0"/>
              <a:t>8/2/2016</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768427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73D7E00A-486F-4252-8B1D-E32645521F49}" type="datetimeFigureOut">
              <a:rPr lang="en-US" smtClean="0"/>
              <a:t>8/2/2016</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27599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DDF5F92-E675-4B36-9A60-69A962A68675}" type="datetimeFigureOut">
              <a:rPr lang="en-US" smtClean="0"/>
              <a:t>8/2/2016</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31609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AF6E2C9B-5FA2-460D-9BE7-B0812FC2A6FF}" type="datetimeFigureOut">
              <a:rPr lang="en-US" smtClean="0"/>
              <a:t>8/2/2016</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248375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586B75A-687E-405C-8A0B-8D00578BA2C3}" type="datetimeFigureOut">
              <a:rPr lang="en-US" smtClean="0"/>
              <a:pPr/>
              <a:t>8/2/2016</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317475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6B75A-687E-405C-8A0B-8D00578BA2C3}" type="datetimeFigureOut">
              <a:rPr lang="en-US" smtClean="0"/>
              <a:pPr/>
              <a:t>8/2/2016</a:t>
            </a:fld>
            <a:endParaRPr lang="en-US"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121197859"/>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CO" dirty="0" smtClean="0"/>
              <a:t>LINEAMIENTOS PARA TRABAJO DE GRADO –</a:t>
            </a:r>
            <a:br>
              <a:rPr lang="es-CO" dirty="0" smtClean="0"/>
            </a:br>
            <a:r>
              <a:rPr lang="es-CO" dirty="0" smtClean="0"/>
              <a:t>INGENIERÍA QUÍMICA</a:t>
            </a:r>
            <a:endParaRPr lang="en-US" dirty="0"/>
          </a:p>
        </p:txBody>
      </p:sp>
      <p:sp>
        <p:nvSpPr>
          <p:cNvPr id="3" name="Subtítulo 2"/>
          <p:cNvSpPr>
            <a:spLocks noGrp="1"/>
          </p:cNvSpPr>
          <p:nvPr>
            <p:ph type="subTitle" idx="1"/>
          </p:nvPr>
        </p:nvSpPr>
        <p:spPr/>
        <p:txBody>
          <a:bodyPr>
            <a:normAutofit/>
          </a:bodyPr>
          <a:lstStyle/>
          <a:p>
            <a:r>
              <a:rPr lang="es-CO" sz="5400" b="1" dirty="0" smtClean="0"/>
              <a:t>FUNDACIÓN UNIVERSIDAD DE AMÉRICA</a:t>
            </a:r>
            <a:endParaRPr lang="en-US" sz="5400" b="1" dirty="0"/>
          </a:p>
        </p:txBody>
      </p:sp>
      <p:pic>
        <p:nvPicPr>
          <p:cNvPr id="4" name="Imagen 3"/>
          <p:cNvPicPr>
            <a:picLocks noChangeAspect="1"/>
          </p:cNvPicPr>
          <p:nvPr/>
        </p:nvPicPr>
        <p:blipFill>
          <a:blip r:embed="rId2"/>
          <a:stretch>
            <a:fillRect/>
          </a:stretch>
        </p:blipFill>
        <p:spPr>
          <a:xfrm>
            <a:off x="5543421" y="5486400"/>
            <a:ext cx="1131286" cy="1131286"/>
          </a:xfrm>
          <a:prstGeom prst="rect">
            <a:avLst/>
          </a:prstGeom>
        </p:spPr>
      </p:pic>
    </p:spTree>
    <p:extLst>
      <p:ext uri="{BB962C8B-B14F-4D97-AF65-F5344CB8AC3E}">
        <p14:creationId xmlns:p14="http://schemas.microsoft.com/office/powerpoint/2010/main" val="90921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619632" y="193184"/>
            <a:ext cx="7216345" cy="954107"/>
          </a:xfrm>
          <a:prstGeom prst="rect">
            <a:avLst/>
          </a:prstGeom>
          <a:noFill/>
        </p:spPr>
        <p:txBody>
          <a:bodyPr wrap="square" rtlCol="0">
            <a:spAutoFit/>
          </a:bodyPr>
          <a:lstStyle/>
          <a:p>
            <a:pPr algn="ctr"/>
            <a:r>
              <a:rPr lang="es-CO" sz="2800" dirty="0" smtClean="0"/>
              <a:t>CONDENSADOR EVAPORATIVO </a:t>
            </a:r>
          </a:p>
          <a:p>
            <a:pPr algn="ctr"/>
            <a:r>
              <a:rPr lang="es-CO" sz="2800" dirty="0" smtClean="0"/>
              <a:t>RCCE – 700 FROST FRÍO</a:t>
            </a:r>
            <a:endParaRPr lang="en-US" sz="2800" dirty="0"/>
          </a:p>
        </p:txBody>
      </p:sp>
      <p:pic>
        <p:nvPicPr>
          <p:cNvPr id="2" name="Imagen 1"/>
          <p:cNvPicPr>
            <a:picLocks noChangeAspect="1"/>
          </p:cNvPicPr>
          <p:nvPr/>
        </p:nvPicPr>
        <p:blipFill>
          <a:blip r:embed="rId2"/>
          <a:stretch>
            <a:fillRect/>
          </a:stretch>
        </p:blipFill>
        <p:spPr>
          <a:xfrm>
            <a:off x="3031523" y="1041901"/>
            <a:ext cx="6886833" cy="5700521"/>
          </a:xfrm>
          <a:prstGeom prst="rect">
            <a:avLst/>
          </a:prstGeom>
        </p:spPr>
      </p:pic>
    </p:spTree>
    <p:extLst>
      <p:ext uri="{BB962C8B-B14F-4D97-AF65-F5344CB8AC3E}">
        <p14:creationId xmlns:p14="http://schemas.microsoft.com/office/powerpoint/2010/main" val="3059589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971968" y="251593"/>
            <a:ext cx="4570669" cy="646331"/>
          </a:xfrm>
          <a:prstGeom prst="rect">
            <a:avLst/>
          </a:prstGeom>
          <a:noFill/>
        </p:spPr>
        <p:txBody>
          <a:bodyPr wrap="square" rtlCol="0">
            <a:spAutoFit/>
          </a:bodyPr>
          <a:lstStyle/>
          <a:p>
            <a:r>
              <a:rPr lang="es-CO" sz="3600" dirty="0" smtClean="0"/>
              <a:t>SISTEMA TERMOSIFÓN</a:t>
            </a:r>
            <a:endParaRPr lang="en-US" sz="3600" dirty="0"/>
          </a:p>
        </p:txBody>
      </p:sp>
      <p:pic>
        <p:nvPicPr>
          <p:cNvPr id="4" name="Imagen 3"/>
          <p:cNvPicPr>
            <a:picLocks noChangeAspect="1"/>
          </p:cNvPicPr>
          <p:nvPr/>
        </p:nvPicPr>
        <p:blipFill>
          <a:blip r:embed="rId2"/>
          <a:stretch>
            <a:fillRect/>
          </a:stretch>
        </p:blipFill>
        <p:spPr>
          <a:xfrm>
            <a:off x="453081" y="782595"/>
            <a:ext cx="11723481" cy="5837187"/>
          </a:xfrm>
          <a:prstGeom prst="rect">
            <a:avLst/>
          </a:prstGeom>
        </p:spPr>
      </p:pic>
    </p:spTree>
    <p:extLst>
      <p:ext uri="{BB962C8B-B14F-4D97-AF65-F5344CB8AC3E}">
        <p14:creationId xmlns:p14="http://schemas.microsoft.com/office/powerpoint/2010/main" val="40598555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919416" y="340999"/>
            <a:ext cx="7901195" cy="954107"/>
          </a:xfrm>
          <a:prstGeom prst="rect">
            <a:avLst/>
          </a:prstGeom>
          <a:noFill/>
        </p:spPr>
        <p:txBody>
          <a:bodyPr wrap="square" rtlCol="0">
            <a:spAutoFit/>
          </a:bodyPr>
          <a:lstStyle/>
          <a:p>
            <a:pPr algn="ctr"/>
            <a:r>
              <a:rPr lang="es-CO" sz="2800" dirty="0" smtClean="0"/>
              <a:t>TANQUE DE ALTA PRESIÓN O TANQUE DE ALMACENAMIENTO DE AMONIACO</a:t>
            </a:r>
            <a:endParaRPr lang="en-US" sz="2800" dirty="0"/>
          </a:p>
        </p:txBody>
      </p:sp>
      <p:pic>
        <p:nvPicPr>
          <p:cNvPr id="4" name="Imagen 3"/>
          <p:cNvPicPr>
            <a:picLocks noChangeAspect="1"/>
          </p:cNvPicPr>
          <p:nvPr/>
        </p:nvPicPr>
        <p:blipFill>
          <a:blip r:embed="rId2"/>
          <a:stretch>
            <a:fillRect/>
          </a:stretch>
        </p:blipFill>
        <p:spPr>
          <a:xfrm>
            <a:off x="4201297" y="1229464"/>
            <a:ext cx="4555525" cy="5535610"/>
          </a:xfrm>
          <a:prstGeom prst="rect">
            <a:avLst/>
          </a:prstGeom>
        </p:spPr>
      </p:pic>
    </p:spTree>
    <p:extLst>
      <p:ext uri="{BB962C8B-B14F-4D97-AF65-F5344CB8AC3E}">
        <p14:creationId xmlns:p14="http://schemas.microsoft.com/office/powerpoint/2010/main" val="394402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31268" y="213373"/>
            <a:ext cx="4482446" cy="1754326"/>
          </a:xfrm>
          <a:prstGeom prst="rect">
            <a:avLst/>
          </a:prstGeom>
          <a:noFill/>
        </p:spPr>
        <p:txBody>
          <a:bodyPr wrap="none" rtlCol="0">
            <a:spAutoFit/>
          </a:bodyPr>
          <a:lstStyle/>
          <a:p>
            <a:r>
              <a:rPr lang="es-CO" sz="3600" dirty="0" smtClean="0"/>
              <a:t>ESTACIÓN DE BOMBEO</a:t>
            </a:r>
          </a:p>
          <a:p>
            <a:r>
              <a:rPr lang="es-CO" sz="3600" dirty="0" smtClean="0"/>
              <a:t>DE AMONIACO.</a:t>
            </a:r>
          </a:p>
          <a:p>
            <a:r>
              <a:rPr lang="es-CO" sz="3600" dirty="0" smtClean="0"/>
              <a:t>BAJA PRESIÓN</a:t>
            </a:r>
            <a:endParaRPr lang="en-US" sz="3600" dirty="0"/>
          </a:p>
        </p:txBody>
      </p:sp>
      <p:pic>
        <p:nvPicPr>
          <p:cNvPr id="4" name="Imagen 3"/>
          <p:cNvPicPr>
            <a:picLocks noChangeAspect="1"/>
          </p:cNvPicPr>
          <p:nvPr/>
        </p:nvPicPr>
        <p:blipFill>
          <a:blip r:embed="rId2"/>
          <a:stretch>
            <a:fillRect/>
          </a:stretch>
        </p:blipFill>
        <p:spPr>
          <a:xfrm>
            <a:off x="3385752" y="49394"/>
            <a:ext cx="8221362" cy="6833480"/>
          </a:xfrm>
          <a:prstGeom prst="rect">
            <a:avLst/>
          </a:prstGeom>
        </p:spPr>
      </p:pic>
    </p:spTree>
    <p:extLst>
      <p:ext uri="{BB962C8B-B14F-4D97-AF65-F5344CB8AC3E}">
        <p14:creationId xmlns:p14="http://schemas.microsoft.com/office/powerpoint/2010/main" val="3262425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917227" y="2426682"/>
            <a:ext cx="3814442" cy="461665"/>
          </a:xfrm>
          <a:prstGeom prst="rect">
            <a:avLst/>
          </a:prstGeom>
          <a:noFill/>
        </p:spPr>
        <p:txBody>
          <a:bodyPr wrap="none" rtlCol="0">
            <a:spAutoFit/>
          </a:bodyPr>
          <a:lstStyle/>
          <a:p>
            <a:r>
              <a:rPr lang="es-CO" sz="2400" dirty="0" smtClean="0"/>
              <a:t>COMPRESOR MYCOM 160 VS</a:t>
            </a:r>
            <a:endParaRPr lang="en-US" sz="2400" dirty="0"/>
          </a:p>
        </p:txBody>
      </p:sp>
      <p:pic>
        <p:nvPicPr>
          <p:cNvPr id="4" name="Imagen 3"/>
          <p:cNvPicPr>
            <a:picLocks noChangeAspect="1"/>
          </p:cNvPicPr>
          <p:nvPr/>
        </p:nvPicPr>
        <p:blipFill>
          <a:blip r:embed="rId2"/>
          <a:stretch>
            <a:fillRect/>
          </a:stretch>
        </p:blipFill>
        <p:spPr>
          <a:xfrm>
            <a:off x="4374292" y="17962"/>
            <a:ext cx="4596713" cy="6809357"/>
          </a:xfrm>
          <a:prstGeom prst="rect">
            <a:avLst/>
          </a:prstGeom>
        </p:spPr>
      </p:pic>
    </p:spTree>
    <p:extLst>
      <p:ext uri="{BB962C8B-B14F-4D97-AF65-F5344CB8AC3E}">
        <p14:creationId xmlns:p14="http://schemas.microsoft.com/office/powerpoint/2010/main" val="2984456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4431957" y="5004"/>
            <a:ext cx="6499654" cy="523220"/>
          </a:xfrm>
          <a:prstGeom prst="rect">
            <a:avLst/>
          </a:prstGeom>
          <a:noFill/>
        </p:spPr>
        <p:txBody>
          <a:bodyPr wrap="square" rtlCol="0">
            <a:spAutoFit/>
          </a:bodyPr>
          <a:lstStyle/>
          <a:p>
            <a:r>
              <a:rPr lang="es-CO" sz="2800" dirty="0" smtClean="0"/>
              <a:t>TÚNEL DE CONGELAMIENTO</a:t>
            </a:r>
            <a:endParaRPr lang="en-US" sz="2800" dirty="0"/>
          </a:p>
        </p:txBody>
      </p:sp>
      <p:pic>
        <p:nvPicPr>
          <p:cNvPr id="4" name="Imagen 3"/>
          <p:cNvPicPr>
            <a:picLocks noChangeAspect="1"/>
          </p:cNvPicPr>
          <p:nvPr/>
        </p:nvPicPr>
        <p:blipFill>
          <a:blip r:embed="rId2"/>
          <a:stretch>
            <a:fillRect/>
          </a:stretch>
        </p:blipFill>
        <p:spPr>
          <a:xfrm>
            <a:off x="733168" y="528224"/>
            <a:ext cx="10058400" cy="6306947"/>
          </a:xfrm>
          <a:prstGeom prst="rect">
            <a:avLst/>
          </a:prstGeom>
        </p:spPr>
      </p:pic>
    </p:spTree>
    <p:extLst>
      <p:ext uri="{BB962C8B-B14F-4D97-AF65-F5344CB8AC3E}">
        <p14:creationId xmlns:p14="http://schemas.microsoft.com/office/powerpoint/2010/main" val="16401253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23121" y="3320299"/>
            <a:ext cx="2540207" cy="523220"/>
          </a:xfrm>
          <a:prstGeom prst="rect">
            <a:avLst/>
          </a:prstGeom>
          <a:noFill/>
        </p:spPr>
        <p:txBody>
          <a:bodyPr wrap="square" rtlCol="0">
            <a:spAutoFit/>
          </a:bodyPr>
          <a:lstStyle/>
          <a:p>
            <a:r>
              <a:rPr lang="es-CO" sz="2800" dirty="0" smtClean="0"/>
              <a:t>LIOFILIZADORES</a:t>
            </a:r>
            <a:endParaRPr lang="en-US" sz="2800" dirty="0"/>
          </a:p>
        </p:txBody>
      </p:sp>
      <p:pic>
        <p:nvPicPr>
          <p:cNvPr id="5" name="Imagen 4"/>
          <p:cNvPicPr>
            <a:picLocks noChangeAspect="1"/>
          </p:cNvPicPr>
          <p:nvPr/>
        </p:nvPicPr>
        <p:blipFill>
          <a:blip r:embed="rId2"/>
          <a:stretch>
            <a:fillRect/>
          </a:stretch>
        </p:blipFill>
        <p:spPr>
          <a:xfrm>
            <a:off x="3674075" y="0"/>
            <a:ext cx="6969212" cy="6798675"/>
          </a:xfrm>
          <a:prstGeom prst="rect">
            <a:avLst/>
          </a:prstGeom>
        </p:spPr>
      </p:pic>
    </p:spTree>
    <p:extLst>
      <p:ext uri="{BB962C8B-B14F-4D97-AF65-F5344CB8AC3E}">
        <p14:creationId xmlns:p14="http://schemas.microsoft.com/office/powerpoint/2010/main" val="30885900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708338" y="500721"/>
          <a:ext cx="11140225" cy="6278880"/>
        </p:xfrm>
        <a:graphic>
          <a:graphicData uri="http://schemas.openxmlformats.org/drawingml/2006/table">
            <a:tbl>
              <a:tblPr firstRow="1" bandRow="1">
                <a:tableStyleId>{5C22544A-7EE6-4342-B048-85BDC9FD1C3A}</a:tableStyleId>
              </a:tblPr>
              <a:tblGrid>
                <a:gridCol w="927279"/>
                <a:gridCol w="5164428"/>
                <a:gridCol w="5048518"/>
              </a:tblGrid>
              <a:tr h="370840">
                <a:tc>
                  <a:txBody>
                    <a:bodyPr/>
                    <a:lstStyle/>
                    <a:p>
                      <a:pPr algn="ctr"/>
                      <a:r>
                        <a:rPr lang="es-CO" sz="1200" dirty="0" smtClean="0"/>
                        <a:t>Código</a:t>
                      </a:r>
                      <a:r>
                        <a:rPr lang="es-CO" sz="1200" baseline="0" dirty="0" smtClean="0"/>
                        <a:t> Línea</a:t>
                      </a:r>
                      <a:endParaRPr lang="en-US" sz="1200" dirty="0"/>
                    </a:p>
                  </a:txBody>
                  <a:tcPr/>
                </a:tc>
                <a:tc>
                  <a:txBody>
                    <a:bodyPr/>
                    <a:lstStyle/>
                    <a:p>
                      <a:pPr algn="ctr"/>
                      <a:r>
                        <a:rPr lang="es-CO" sz="1200" dirty="0" smtClean="0"/>
                        <a:t>Salida</a:t>
                      </a:r>
                      <a:endParaRPr lang="en-US" sz="1200" dirty="0"/>
                    </a:p>
                  </a:txBody>
                  <a:tcPr/>
                </a:tc>
                <a:tc>
                  <a:txBody>
                    <a:bodyPr/>
                    <a:lstStyle/>
                    <a:p>
                      <a:pPr algn="ctr"/>
                      <a:r>
                        <a:rPr lang="es-CO" sz="1200" dirty="0" smtClean="0"/>
                        <a:t>Llegada</a:t>
                      </a:r>
                      <a:endParaRPr lang="en-US" sz="1200" dirty="0"/>
                    </a:p>
                  </a:txBody>
                  <a:tcPr/>
                </a:tc>
              </a:tr>
              <a:tr h="370840">
                <a:tc>
                  <a:txBody>
                    <a:bodyPr/>
                    <a:lstStyle/>
                    <a:p>
                      <a:pPr algn="ctr"/>
                      <a:r>
                        <a:rPr lang="es-CO" sz="1200" dirty="0" smtClean="0"/>
                        <a:t>1</a:t>
                      </a:r>
                      <a:endParaRPr lang="en-US" sz="1200" dirty="0"/>
                    </a:p>
                  </a:txBody>
                  <a:tcPr/>
                </a:tc>
                <a:tc>
                  <a:txBody>
                    <a:bodyPr/>
                    <a:lstStyle/>
                    <a:p>
                      <a:r>
                        <a:rPr lang="es-CO" sz="1200" dirty="0" smtClean="0"/>
                        <a:t>Descarga del Condensador </a:t>
                      </a:r>
                      <a:r>
                        <a:rPr lang="es-CO" sz="1200" dirty="0" err="1" smtClean="0"/>
                        <a:t>Evaporativo</a:t>
                      </a:r>
                      <a:r>
                        <a:rPr lang="es-CO" sz="1200" dirty="0" smtClean="0"/>
                        <a:t> (RCCE</a:t>
                      </a:r>
                      <a:r>
                        <a:rPr lang="es-CO" sz="1200" baseline="0" dirty="0" smtClean="0"/>
                        <a:t> 700).</a:t>
                      </a:r>
                      <a:endParaRPr lang="en-US" sz="1200" dirty="0"/>
                    </a:p>
                  </a:txBody>
                  <a:tcPr/>
                </a:tc>
                <a:tc>
                  <a:txBody>
                    <a:bodyPr/>
                    <a:lstStyle/>
                    <a:p>
                      <a:r>
                        <a:rPr lang="es-CO" sz="1200" dirty="0" smtClean="0"/>
                        <a:t>Entrada Termosifón. Tubería 2”.  Entrada</a:t>
                      </a:r>
                      <a:r>
                        <a:rPr lang="es-CO" sz="1200" baseline="0" dirty="0" smtClean="0"/>
                        <a:t> a la Mitad del Termosifón.</a:t>
                      </a:r>
                      <a:endParaRPr lang="en-US" sz="1200" dirty="0"/>
                    </a:p>
                  </a:txBody>
                  <a:tcPr/>
                </a:tc>
              </a:tr>
              <a:tr h="370840">
                <a:tc>
                  <a:txBody>
                    <a:bodyPr/>
                    <a:lstStyle/>
                    <a:p>
                      <a:pPr algn="ctr"/>
                      <a:r>
                        <a:rPr lang="es-CO" sz="1200" dirty="0" smtClean="0"/>
                        <a:t>2</a:t>
                      </a:r>
                      <a:endParaRPr lang="en-US" sz="1200" dirty="0"/>
                    </a:p>
                  </a:txBody>
                  <a:tcPr/>
                </a:tc>
                <a:tc>
                  <a:txBody>
                    <a:bodyPr/>
                    <a:lstStyle/>
                    <a:p>
                      <a:r>
                        <a:rPr lang="es-CO" sz="1200" dirty="0" smtClean="0"/>
                        <a:t>Descarga del Compresor</a:t>
                      </a:r>
                      <a:endParaRPr lang="en-US" sz="1200" dirty="0"/>
                    </a:p>
                  </a:txBody>
                  <a:tcPr/>
                </a:tc>
                <a:tc>
                  <a:txBody>
                    <a:bodyPr/>
                    <a:lstStyle/>
                    <a:p>
                      <a:r>
                        <a:rPr lang="es-CO" sz="1200" dirty="0" smtClean="0"/>
                        <a:t>Entrada</a:t>
                      </a:r>
                      <a:r>
                        <a:rPr lang="es-CO" sz="1200" baseline="0" dirty="0" smtClean="0"/>
                        <a:t> Condensador </a:t>
                      </a:r>
                      <a:r>
                        <a:rPr lang="es-CO" sz="1200" baseline="0" dirty="0" err="1" smtClean="0"/>
                        <a:t>Evaporativo</a:t>
                      </a:r>
                      <a:endParaRPr lang="en-US" sz="1200" dirty="0"/>
                    </a:p>
                  </a:txBody>
                  <a:tcPr/>
                </a:tc>
              </a:tr>
              <a:tr h="370840">
                <a:tc>
                  <a:txBody>
                    <a:bodyPr/>
                    <a:lstStyle/>
                    <a:p>
                      <a:pPr algn="ctr"/>
                      <a:r>
                        <a:rPr lang="es-CO" sz="1200" dirty="0" smtClean="0"/>
                        <a:t>3</a:t>
                      </a:r>
                      <a:endParaRPr lang="en-US" sz="1200" dirty="0"/>
                    </a:p>
                  </a:txBody>
                  <a:tcPr/>
                </a:tc>
                <a:tc>
                  <a:txBody>
                    <a:bodyPr/>
                    <a:lstStyle/>
                    <a:p>
                      <a:r>
                        <a:rPr lang="es-CO" sz="1200" dirty="0" smtClean="0"/>
                        <a:t>Salida</a:t>
                      </a:r>
                      <a:r>
                        <a:rPr lang="es-CO" sz="1200" baseline="0" dirty="0" smtClean="0"/>
                        <a:t> Termosifón - Vapores</a:t>
                      </a:r>
                      <a:endParaRPr lang="en-US" sz="1200" dirty="0"/>
                    </a:p>
                  </a:txBody>
                  <a:tcPr/>
                </a:tc>
                <a:tc>
                  <a:txBody>
                    <a:bodyPr/>
                    <a:lstStyle/>
                    <a:p>
                      <a:r>
                        <a:rPr lang="es-CO" sz="1200" dirty="0" smtClean="0"/>
                        <a:t>Entrada</a:t>
                      </a:r>
                      <a:r>
                        <a:rPr lang="es-CO" sz="1200" baseline="0" dirty="0" smtClean="0"/>
                        <a:t> Condensador </a:t>
                      </a:r>
                      <a:r>
                        <a:rPr lang="es-CO" sz="1200" baseline="0" dirty="0" err="1" smtClean="0"/>
                        <a:t>Evaporativo</a:t>
                      </a:r>
                      <a:endParaRPr lang="en-US" sz="1200" dirty="0"/>
                    </a:p>
                  </a:txBody>
                  <a:tcPr/>
                </a:tc>
              </a:tr>
              <a:tr h="370840">
                <a:tc>
                  <a:txBody>
                    <a:bodyPr/>
                    <a:lstStyle/>
                    <a:p>
                      <a:pPr algn="ctr"/>
                      <a:r>
                        <a:rPr lang="es-CO" sz="1200" dirty="0" smtClean="0"/>
                        <a:t>4</a:t>
                      </a:r>
                      <a:endParaRPr lang="en-US" sz="1200" dirty="0"/>
                    </a:p>
                  </a:txBody>
                  <a:tcPr/>
                </a:tc>
                <a:tc>
                  <a:txBody>
                    <a:bodyPr/>
                    <a:lstStyle/>
                    <a:p>
                      <a:r>
                        <a:rPr lang="es-CO" sz="1200" dirty="0" smtClean="0"/>
                        <a:t>Salida I/C Aceite Compresor</a:t>
                      </a:r>
                      <a:endParaRPr lang="en-US" sz="1200" dirty="0"/>
                    </a:p>
                  </a:txBody>
                  <a:tcPr/>
                </a:tc>
                <a:tc>
                  <a:txBody>
                    <a:bodyPr/>
                    <a:lstStyle/>
                    <a:p>
                      <a:r>
                        <a:rPr lang="es-CO" sz="1200" dirty="0" smtClean="0"/>
                        <a:t>Entrada Lateral Termosifón</a:t>
                      </a:r>
                      <a:endParaRPr lang="en-US" sz="1200" dirty="0"/>
                    </a:p>
                  </a:txBody>
                  <a:tcPr/>
                </a:tc>
              </a:tr>
              <a:tr h="370840">
                <a:tc>
                  <a:txBody>
                    <a:bodyPr/>
                    <a:lstStyle/>
                    <a:p>
                      <a:pPr algn="ctr"/>
                      <a:r>
                        <a:rPr lang="es-CO" sz="1200" dirty="0" smtClean="0"/>
                        <a:t>5</a:t>
                      </a:r>
                      <a:endParaRPr lang="en-US" sz="1200" dirty="0"/>
                    </a:p>
                  </a:txBody>
                  <a:tcPr/>
                </a:tc>
                <a:tc>
                  <a:txBody>
                    <a:bodyPr/>
                    <a:lstStyle/>
                    <a:p>
                      <a:r>
                        <a:rPr lang="es-CO" sz="1200" dirty="0" smtClean="0"/>
                        <a:t>Salida Inferior Termosifón</a:t>
                      </a:r>
                      <a:endParaRPr lang="en-US" sz="1200" dirty="0"/>
                    </a:p>
                  </a:txBody>
                  <a:tcPr/>
                </a:tc>
                <a:tc>
                  <a:txBody>
                    <a:bodyPr/>
                    <a:lstStyle/>
                    <a:p>
                      <a:r>
                        <a:rPr lang="es-CO" sz="1200" dirty="0" smtClean="0"/>
                        <a:t>Entrada I/C Aceite Compresor</a:t>
                      </a:r>
                      <a:endParaRPr lang="en-US" sz="1200" dirty="0"/>
                    </a:p>
                  </a:txBody>
                  <a:tcPr/>
                </a:tc>
              </a:tr>
              <a:tr h="370840">
                <a:tc>
                  <a:txBody>
                    <a:bodyPr/>
                    <a:lstStyle/>
                    <a:p>
                      <a:pPr algn="ctr"/>
                      <a:r>
                        <a:rPr lang="es-CO" sz="1200" dirty="0" smtClean="0"/>
                        <a:t>6</a:t>
                      </a:r>
                      <a:endParaRPr lang="en-US" sz="1200" dirty="0"/>
                    </a:p>
                  </a:txBody>
                  <a:tcPr/>
                </a:tc>
                <a:tc>
                  <a:txBody>
                    <a:bodyPr/>
                    <a:lstStyle/>
                    <a:p>
                      <a:r>
                        <a:rPr lang="es-CO" sz="1200" dirty="0" smtClean="0"/>
                        <a:t>Salida Termosifón  (Lateral Derecha Baja)</a:t>
                      </a:r>
                      <a:endParaRPr lang="en-US" sz="1200" dirty="0"/>
                    </a:p>
                  </a:txBody>
                  <a:tcPr/>
                </a:tc>
                <a:tc>
                  <a:txBody>
                    <a:bodyPr/>
                    <a:lstStyle/>
                    <a:p>
                      <a:r>
                        <a:rPr lang="es-CO" sz="1200" dirty="0" smtClean="0"/>
                        <a:t>Entrada Tanque de Alta (2”).</a:t>
                      </a:r>
                      <a:endParaRPr lang="en-US" sz="1200" dirty="0"/>
                    </a:p>
                  </a:txBody>
                  <a:tcPr/>
                </a:tc>
              </a:tr>
              <a:tr h="370840">
                <a:tc>
                  <a:txBody>
                    <a:bodyPr/>
                    <a:lstStyle/>
                    <a:p>
                      <a:pPr algn="ctr"/>
                      <a:r>
                        <a:rPr lang="es-CO" sz="1200" dirty="0" smtClean="0"/>
                        <a:t>7 </a:t>
                      </a:r>
                      <a:endParaRPr lang="en-US" sz="1200" dirty="0"/>
                    </a:p>
                  </a:txBody>
                  <a:tcPr/>
                </a:tc>
                <a:tc>
                  <a:txBody>
                    <a:bodyPr/>
                    <a:lstStyle/>
                    <a:p>
                      <a:r>
                        <a:rPr lang="es-CO" sz="1200" dirty="0" smtClean="0"/>
                        <a:t>Salida Termosifón (Lateral Derecha Alta)</a:t>
                      </a:r>
                      <a:endParaRPr lang="en-US" sz="1200" dirty="0"/>
                    </a:p>
                  </a:txBody>
                  <a:tcPr/>
                </a:tc>
                <a:tc>
                  <a:txBody>
                    <a:bodyPr/>
                    <a:lstStyle/>
                    <a:p>
                      <a:r>
                        <a:rPr lang="es-CO" sz="1200" dirty="0" smtClean="0"/>
                        <a:t>Entrada Tanque de Alta (1 ½</a:t>
                      </a:r>
                      <a:r>
                        <a:rPr lang="es-CO" sz="1200" baseline="0" dirty="0" smtClean="0"/>
                        <a:t> “)</a:t>
                      </a:r>
                      <a:endParaRPr lang="en-US" sz="1200" dirty="0"/>
                    </a:p>
                  </a:txBody>
                  <a:tcPr/>
                </a:tc>
              </a:tr>
              <a:tr h="370840">
                <a:tc>
                  <a:txBody>
                    <a:bodyPr/>
                    <a:lstStyle/>
                    <a:p>
                      <a:pPr algn="ctr"/>
                      <a:r>
                        <a:rPr lang="es-CO" sz="1200" dirty="0" smtClean="0"/>
                        <a:t>8</a:t>
                      </a:r>
                      <a:endParaRPr lang="en-US" sz="1200" dirty="0"/>
                    </a:p>
                  </a:txBody>
                  <a:tcPr anchor="ctr"/>
                </a:tc>
                <a:tc>
                  <a:txBody>
                    <a:bodyPr/>
                    <a:lstStyle/>
                    <a:p>
                      <a:pPr algn="l"/>
                      <a:r>
                        <a:rPr lang="es-CO" sz="1200" dirty="0" smtClean="0"/>
                        <a:t>Salida Líquido Economizador Compresor</a:t>
                      </a:r>
                      <a:endParaRPr lang="en-US" sz="1200" dirty="0"/>
                    </a:p>
                  </a:txBody>
                  <a:tcPr anchor="ctr"/>
                </a:tc>
                <a:tc>
                  <a:txBody>
                    <a:bodyPr/>
                    <a:lstStyle/>
                    <a:p>
                      <a:pPr algn="l"/>
                      <a:r>
                        <a:rPr lang="es-CO" sz="1200" dirty="0" smtClean="0"/>
                        <a:t>Entrada</a:t>
                      </a:r>
                      <a:r>
                        <a:rPr lang="es-CO" sz="1200" baseline="0" dirty="0" smtClean="0"/>
                        <a:t> Estación de Bombeo</a:t>
                      </a:r>
                    </a:p>
                    <a:p>
                      <a:pPr algn="l"/>
                      <a:r>
                        <a:rPr lang="es-CO" sz="1200" baseline="0" dirty="0" smtClean="0"/>
                        <a:t>Entrada Trampa Túnel Congelamiento</a:t>
                      </a:r>
                      <a:endParaRPr lang="en-US" sz="1200" dirty="0"/>
                    </a:p>
                  </a:txBody>
                  <a:tcPr anchor="ctr"/>
                </a:tc>
              </a:tr>
              <a:tr h="370840">
                <a:tc>
                  <a:txBody>
                    <a:bodyPr/>
                    <a:lstStyle/>
                    <a:p>
                      <a:pPr algn="ctr"/>
                      <a:r>
                        <a:rPr lang="es-CO" sz="1200" dirty="0" smtClean="0"/>
                        <a:t>9</a:t>
                      </a:r>
                      <a:endParaRPr lang="en-US" sz="1200" dirty="0"/>
                    </a:p>
                  </a:txBody>
                  <a:tcPr/>
                </a:tc>
                <a:tc>
                  <a:txBody>
                    <a:bodyPr/>
                    <a:lstStyle/>
                    <a:p>
                      <a:r>
                        <a:rPr lang="es-CO" sz="1200" dirty="0" smtClean="0"/>
                        <a:t>Salida Vapor Estación de Bombeo (Arriba)</a:t>
                      </a:r>
                      <a:endParaRPr lang="en-US" sz="1200" dirty="0"/>
                    </a:p>
                  </a:txBody>
                  <a:tcPr/>
                </a:tc>
                <a:tc>
                  <a:txBody>
                    <a:bodyPr/>
                    <a:lstStyle/>
                    <a:p>
                      <a:r>
                        <a:rPr lang="es-CO" sz="1200" dirty="0" smtClean="0"/>
                        <a:t>Succión Compresor</a:t>
                      </a:r>
                      <a:endParaRPr lang="en-US" sz="1200" dirty="0"/>
                    </a:p>
                  </a:txBody>
                  <a:tcPr/>
                </a:tc>
              </a:tr>
              <a:tr h="370840">
                <a:tc>
                  <a:txBody>
                    <a:bodyPr/>
                    <a:lstStyle/>
                    <a:p>
                      <a:pPr algn="ctr"/>
                      <a:r>
                        <a:rPr lang="es-CO" sz="1200" dirty="0" smtClean="0"/>
                        <a:t>10</a:t>
                      </a:r>
                      <a:endParaRPr lang="en-US" sz="1200" dirty="0"/>
                    </a:p>
                  </a:txBody>
                  <a:tcPr/>
                </a:tc>
                <a:tc>
                  <a:txBody>
                    <a:bodyPr/>
                    <a:lstStyle/>
                    <a:p>
                      <a:r>
                        <a:rPr lang="es-CO" sz="1200" dirty="0" smtClean="0"/>
                        <a:t>Descargas Bombas Estación de Bombeo</a:t>
                      </a:r>
                      <a:endParaRPr lang="en-US" sz="1200" dirty="0"/>
                    </a:p>
                  </a:txBody>
                  <a:tcPr/>
                </a:tc>
                <a:tc>
                  <a:txBody>
                    <a:bodyPr/>
                    <a:lstStyle/>
                    <a:p>
                      <a:r>
                        <a:rPr lang="es-CO" sz="1200" dirty="0" smtClean="0"/>
                        <a:t>Entrada Amoniaco</a:t>
                      </a:r>
                      <a:r>
                        <a:rPr lang="es-CO" sz="1200" baseline="0" dirty="0" smtClean="0"/>
                        <a:t> a Condensador de </a:t>
                      </a:r>
                      <a:r>
                        <a:rPr lang="es-CO" sz="1200" baseline="0" dirty="0" err="1" smtClean="0"/>
                        <a:t>Liofilizadores</a:t>
                      </a:r>
                      <a:endParaRPr lang="en-US" sz="1200" dirty="0"/>
                    </a:p>
                  </a:txBody>
                  <a:tcPr/>
                </a:tc>
              </a:tr>
              <a:tr h="370840">
                <a:tc>
                  <a:txBody>
                    <a:bodyPr/>
                    <a:lstStyle/>
                    <a:p>
                      <a:pPr algn="ctr"/>
                      <a:r>
                        <a:rPr lang="es-CO" sz="1200" dirty="0" smtClean="0"/>
                        <a:t>11</a:t>
                      </a:r>
                      <a:endParaRPr lang="en-US" sz="1200" dirty="0"/>
                    </a:p>
                  </a:txBody>
                  <a:tcPr/>
                </a:tc>
                <a:tc>
                  <a:txBody>
                    <a:bodyPr/>
                    <a:lstStyle/>
                    <a:p>
                      <a:r>
                        <a:rPr lang="es-CO" sz="1200" dirty="0" smtClean="0"/>
                        <a:t>Salida Condensadores</a:t>
                      </a:r>
                      <a:r>
                        <a:rPr lang="es-CO" sz="1200" baseline="0" dirty="0" smtClean="0"/>
                        <a:t> </a:t>
                      </a:r>
                      <a:r>
                        <a:rPr lang="es-CO" sz="1200" baseline="0" dirty="0" err="1" smtClean="0"/>
                        <a:t>Liofilizadores</a:t>
                      </a:r>
                      <a:endParaRPr lang="es-CO" sz="1200" baseline="0" dirty="0" smtClean="0"/>
                    </a:p>
                    <a:p>
                      <a:r>
                        <a:rPr lang="es-CO" sz="1200" baseline="0" dirty="0" smtClean="0"/>
                        <a:t>Salida Trampa del Túnel de Congelamiento</a:t>
                      </a:r>
                      <a:endParaRPr lang="en-US" sz="1200" dirty="0"/>
                    </a:p>
                  </a:txBody>
                  <a:tcPr/>
                </a:tc>
                <a:tc>
                  <a:txBody>
                    <a:bodyPr/>
                    <a:lstStyle/>
                    <a:p>
                      <a:r>
                        <a:rPr lang="es-CO" sz="1200" dirty="0" smtClean="0"/>
                        <a:t>Succión</a:t>
                      </a:r>
                      <a:r>
                        <a:rPr lang="es-CO" sz="1200" baseline="0" dirty="0" smtClean="0"/>
                        <a:t> Estación de Bombeo</a:t>
                      </a:r>
                      <a:endParaRPr lang="en-US" sz="1200" dirty="0"/>
                    </a:p>
                  </a:txBody>
                  <a:tcPr/>
                </a:tc>
              </a:tr>
              <a:tr h="370840">
                <a:tc>
                  <a:txBody>
                    <a:bodyPr/>
                    <a:lstStyle/>
                    <a:p>
                      <a:pPr algn="ctr"/>
                      <a:r>
                        <a:rPr lang="es-CO" sz="1200" dirty="0" smtClean="0"/>
                        <a:t>12</a:t>
                      </a:r>
                      <a:endParaRPr lang="en-US" sz="1200" dirty="0"/>
                    </a:p>
                  </a:txBody>
                  <a:tcPr anchor="ctr"/>
                </a:tc>
                <a:tc>
                  <a:txBody>
                    <a:bodyPr/>
                    <a:lstStyle/>
                    <a:p>
                      <a:r>
                        <a:rPr lang="es-CO" sz="1200" dirty="0" smtClean="0"/>
                        <a:t>Descarga</a:t>
                      </a:r>
                      <a:r>
                        <a:rPr lang="es-CO" sz="1200" baseline="0" dirty="0" smtClean="0"/>
                        <a:t> Compresor</a:t>
                      </a:r>
                      <a:endParaRPr lang="en-US" sz="1200" dirty="0"/>
                    </a:p>
                  </a:txBody>
                  <a:tcPr anchor="ctr"/>
                </a:tc>
                <a:tc>
                  <a:txBody>
                    <a:bodyPr/>
                    <a:lstStyle/>
                    <a:p>
                      <a:r>
                        <a:rPr lang="es-CO" sz="1200" dirty="0" smtClean="0"/>
                        <a:t>Gas</a:t>
                      </a:r>
                      <a:r>
                        <a:rPr lang="es-CO" sz="1200" baseline="0" dirty="0" smtClean="0"/>
                        <a:t> Caliente para Condensadores de </a:t>
                      </a:r>
                      <a:r>
                        <a:rPr lang="es-CO" sz="1200" baseline="0" dirty="0" err="1" smtClean="0"/>
                        <a:t>Liofilizadores</a:t>
                      </a:r>
                      <a:r>
                        <a:rPr lang="es-CO" sz="1200" baseline="0" dirty="0" smtClean="0"/>
                        <a:t>, Estación de Bombeo y Trampa Túnel de Congelamiento.</a:t>
                      </a:r>
                      <a:endParaRPr lang="en-US" sz="1200" dirty="0"/>
                    </a:p>
                  </a:txBody>
                  <a:tcPr anchor="ctr"/>
                </a:tc>
              </a:tr>
              <a:tr h="370840">
                <a:tc>
                  <a:txBody>
                    <a:bodyPr/>
                    <a:lstStyle/>
                    <a:p>
                      <a:pPr algn="ctr"/>
                      <a:r>
                        <a:rPr lang="es-CO" sz="1200" dirty="0" smtClean="0"/>
                        <a:t>13</a:t>
                      </a:r>
                      <a:endParaRPr lang="en-US" sz="1200" dirty="0"/>
                    </a:p>
                  </a:txBody>
                  <a:tcPr anchor="ctr"/>
                </a:tc>
                <a:tc>
                  <a:txBody>
                    <a:bodyPr/>
                    <a:lstStyle/>
                    <a:p>
                      <a:r>
                        <a:rPr lang="es-CO" sz="1200" dirty="0" smtClean="0"/>
                        <a:t>Salida Tanque de Alta Presión</a:t>
                      </a:r>
                      <a:endParaRPr lang="en-US" sz="1200" dirty="0"/>
                    </a:p>
                  </a:txBody>
                  <a:tcPr anchor="ctr"/>
                </a:tc>
                <a:tc>
                  <a:txBody>
                    <a:bodyPr/>
                    <a:lstStyle/>
                    <a:p>
                      <a:r>
                        <a:rPr lang="es-CO" sz="1200" dirty="0" smtClean="0"/>
                        <a:t>Entrada Economizador Compresor</a:t>
                      </a:r>
                      <a:endParaRPr lang="en-US" sz="1200" dirty="0"/>
                    </a:p>
                  </a:txBody>
                  <a:tcPr anchor="ctr"/>
                </a:tc>
              </a:tr>
              <a:tr h="370840">
                <a:tc>
                  <a:txBody>
                    <a:bodyPr/>
                    <a:lstStyle/>
                    <a:p>
                      <a:pPr algn="ctr"/>
                      <a:r>
                        <a:rPr lang="es-CO" sz="1200" dirty="0" smtClean="0"/>
                        <a:t>100</a:t>
                      </a:r>
                      <a:endParaRPr lang="en-US" sz="1200" dirty="0"/>
                    </a:p>
                  </a:txBody>
                  <a:tcPr anchor="ctr"/>
                </a:tc>
                <a:tc>
                  <a:txBody>
                    <a:bodyPr/>
                    <a:lstStyle/>
                    <a:p>
                      <a:r>
                        <a:rPr lang="es-CO" sz="1200" dirty="0" smtClean="0"/>
                        <a:t>Drenajes</a:t>
                      </a:r>
                      <a:r>
                        <a:rPr lang="es-CO" sz="1200" baseline="0" dirty="0" smtClean="0"/>
                        <a:t> de Aceite del Sistema</a:t>
                      </a:r>
                      <a:endParaRPr lang="en-US" sz="1200" dirty="0"/>
                    </a:p>
                  </a:txBody>
                  <a:tcPr anchor="ctr"/>
                </a:tc>
                <a:tc>
                  <a:txBody>
                    <a:bodyPr/>
                    <a:lstStyle/>
                    <a:p>
                      <a:endParaRPr lang="en-US" sz="1200" dirty="0"/>
                    </a:p>
                  </a:txBody>
                  <a:tcPr anchor="ctr"/>
                </a:tc>
              </a:tr>
              <a:tr h="370840">
                <a:tc>
                  <a:txBody>
                    <a:bodyPr/>
                    <a:lstStyle/>
                    <a:p>
                      <a:pPr algn="ctr"/>
                      <a:r>
                        <a:rPr lang="es-CO" sz="1200" dirty="0" smtClean="0"/>
                        <a:t>200</a:t>
                      </a:r>
                      <a:endParaRPr lang="en-US" sz="1200" dirty="0"/>
                    </a:p>
                  </a:txBody>
                  <a:tcPr anchor="ctr"/>
                </a:tc>
                <a:tc>
                  <a:txBody>
                    <a:bodyPr/>
                    <a:lstStyle/>
                    <a:p>
                      <a:r>
                        <a:rPr lang="es-CO" sz="1200" dirty="0" smtClean="0"/>
                        <a:t>Válvulas de Seguridad</a:t>
                      </a:r>
                      <a:r>
                        <a:rPr lang="es-CO" sz="1200" baseline="0" dirty="0" smtClean="0"/>
                        <a:t> del Sistema</a:t>
                      </a:r>
                      <a:endParaRPr lang="en-US" sz="1200" dirty="0"/>
                    </a:p>
                  </a:txBody>
                  <a:tcPr anchor="ctr"/>
                </a:tc>
                <a:tc>
                  <a:txBody>
                    <a:bodyPr/>
                    <a:lstStyle/>
                    <a:p>
                      <a:endParaRPr lang="en-US" sz="1200" dirty="0"/>
                    </a:p>
                  </a:txBody>
                  <a:tcPr anchor="ctr"/>
                </a:tc>
              </a:tr>
            </a:tbl>
          </a:graphicData>
        </a:graphic>
      </p:graphicFrame>
      <p:sp>
        <p:nvSpPr>
          <p:cNvPr id="3" name="CuadroTexto 2"/>
          <p:cNvSpPr txBox="1"/>
          <p:nvPr/>
        </p:nvSpPr>
        <p:spPr>
          <a:xfrm>
            <a:off x="4053016" y="39056"/>
            <a:ext cx="4765113" cy="461665"/>
          </a:xfrm>
          <a:prstGeom prst="rect">
            <a:avLst/>
          </a:prstGeom>
          <a:noFill/>
        </p:spPr>
        <p:txBody>
          <a:bodyPr wrap="square" rtlCol="0">
            <a:spAutoFit/>
          </a:bodyPr>
          <a:lstStyle/>
          <a:p>
            <a:r>
              <a:rPr lang="es-CO" sz="2400" dirty="0" smtClean="0"/>
              <a:t>CONEXIONES ENTRE DIAGRAMAS</a:t>
            </a:r>
            <a:endParaRPr lang="en-US" sz="2400" dirty="0"/>
          </a:p>
        </p:txBody>
      </p:sp>
    </p:spTree>
    <p:extLst>
      <p:ext uri="{BB962C8B-B14F-4D97-AF65-F5344CB8AC3E}">
        <p14:creationId xmlns:p14="http://schemas.microsoft.com/office/powerpoint/2010/main" val="27059015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DISEÑO DE PROCESOS	</a:t>
            </a:r>
            <a:br>
              <a:rPr lang="es-CO" b="1" dirty="0" smtClean="0"/>
            </a:br>
            <a:r>
              <a:rPr lang="es-CO" b="1" dirty="0" smtClean="0"/>
              <a:t>INGENIERÍA DE DETALLE</a:t>
            </a:r>
            <a:endParaRPr lang="en-US" b="1" dirty="0"/>
          </a:p>
        </p:txBody>
      </p:sp>
      <p:sp>
        <p:nvSpPr>
          <p:cNvPr id="3" name="Marcador de contenido 2"/>
          <p:cNvSpPr>
            <a:spLocks noGrp="1"/>
          </p:cNvSpPr>
          <p:nvPr>
            <p:ph idx="1"/>
          </p:nvPr>
        </p:nvSpPr>
        <p:spPr>
          <a:xfrm>
            <a:off x="546598" y="1690687"/>
            <a:ext cx="11249986" cy="4981961"/>
          </a:xfrm>
        </p:spPr>
        <p:txBody>
          <a:bodyPr>
            <a:normAutofit fontScale="62500" lnSpcReduction="20000"/>
          </a:bodyPr>
          <a:lstStyle/>
          <a:p>
            <a:r>
              <a:rPr lang="es-CO" dirty="0"/>
              <a:t>Una vez definidas las condiciones de la ingeniería básica, se procederá a realizar la ingeniería de detalle, la cual se realizará con los proveedores seleccionaos, de acuerdo a las posibilidades de cada una de las empresas. Con respecto a la ingeniería de detalle existen dos aspectos a tener en cuenta:</a:t>
            </a:r>
            <a:endParaRPr lang="en-US" dirty="0"/>
          </a:p>
          <a:p>
            <a:pPr lvl="1"/>
            <a:r>
              <a:rPr lang="es-CO" dirty="0"/>
              <a:t>Equipos Principales:	Sobre estos equipos se desarrollaran las características de los mismos para poder ser construidos por empresas Colombianas.  Estas condiciones se integraran en un ensamble final, que cumpla con los requerimientos para la producción de los productos ofrecidos.</a:t>
            </a:r>
            <a:endParaRPr lang="en-US" dirty="0"/>
          </a:p>
          <a:p>
            <a:pPr lvl="1"/>
            <a:r>
              <a:rPr lang="es-CO" dirty="0"/>
              <a:t>Equipos Auxiliares y de Proceso:	Sobre estos equipos, donde se incluye calderas, cuartos fríos, compresores de refrigeración, sistemas de corte y manipulación y molinos, se determinará las características para poder ser comprados por el cliente, con el acompañamiento permanente nuestro y bajo las especificaciones por nosotros definidas.</a:t>
            </a:r>
            <a:endParaRPr lang="en-US" dirty="0"/>
          </a:p>
          <a:p>
            <a:pPr lvl="1"/>
            <a:r>
              <a:rPr lang="es-CO" dirty="0"/>
              <a:t>Equipos de Proceso secundarios:	 En este grupo se encuentran Extractores de Café, Concentradores (por el método que sea Elegido) y Mezcladores, a los cuales se les definirá su capacidad requerida para ser solicitadas sus cotizaciones y compra con proveedores especializados en estos temas.</a:t>
            </a:r>
            <a:endParaRPr lang="en-US" dirty="0"/>
          </a:p>
          <a:p>
            <a:pPr lvl="1"/>
            <a:r>
              <a:rPr lang="es-CO" dirty="0"/>
              <a:t>Obra Civil:	Se definirán las condiciones sanitarias necesarias, así como  los requerimientos de ubicación y peso de los equipos, para que empresas o personas especializadas en el tema realicen la ingeniería de detalle, así como los planos, cotizaciones y cronogramas de la obra civil para ser integrado con el resto del proyecto.  En este punto se deben incluir los planos hidráulicos.</a:t>
            </a:r>
            <a:endParaRPr lang="en-US" dirty="0"/>
          </a:p>
          <a:p>
            <a:pPr lvl="1"/>
            <a:r>
              <a:rPr lang="es-CO" dirty="0"/>
              <a:t>Sistema Eléctrico:	En este aspecto y por condiciones de ley, es necesario que sean realizados por Ingenieros </a:t>
            </a:r>
            <a:r>
              <a:rPr lang="es-CO" dirty="0" err="1"/>
              <a:t>Electricos</a:t>
            </a:r>
            <a:r>
              <a:rPr lang="es-CO" dirty="0"/>
              <a:t>, por lo cual se deberá contratar una empresa especializada en estos temas, quien presentara los planos, costos y cronogramas para ser integrados en el proyecto.</a:t>
            </a:r>
            <a:endParaRPr lang="en-US" dirty="0"/>
          </a:p>
          <a:p>
            <a:pPr lvl="1"/>
            <a:r>
              <a:rPr lang="es-CO" dirty="0"/>
              <a:t>Montaje:	Se debe contratar con empresas especializadas, quienes desarrollaran los planos requeridos para el funcionamiento, los costos y cronogramas de montaje, los cuales serán integrados plan de entrega y funcionamiento.</a:t>
            </a:r>
            <a:endParaRPr lang="en-US" dirty="0"/>
          </a:p>
          <a:p>
            <a:pPr lvl="0"/>
            <a:r>
              <a:rPr lang="es-CO" dirty="0"/>
              <a:t>Los procesos finales de compra los realizara directamente el cliente con los proveedores seleccionados.</a:t>
            </a:r>
            <a:endParaRPr lang="en-US" dirty="0"/>
          </a:p>
          <a:p>
            <a:pPr lvl="0"/>
            <a:r>
              <a:rPr lang="es-CO" dirty="0"/>
              <a:t>La puesta en marcha incluye la primera producción y  estabilización de la misma, lo que significa aproximadamente un mes de producción.</a:t>
            </a:r>
            <a:endParaRPr lang="en-US" dirty="0"/>
          </a:p>
          <a:p>
            <a:pPr lvl="0"/>
            <a:r>
              <a:rPr lang="es-CO" dirty="0"/>
              <a:t>Se incluye la capacitación al personal encargado de operar el sistema</a:t>
            </a:r>
            <a:r>
              <a:rPr lang="es-CO" dirty="0" smtClean="0"/>
              <a:t>.</a:t>
            </a:r>
            <a:endParaRPr lang="en-US" dirty="0"/>
          </a:p>
        </p:txBody>
      </p:sp>
    </p:spTree>
    <p:extLst>
      <p:ext uri="{BB962C8B-B14F-4D97-AF65-F5344CB8AC3E}">
        <p14:creationId xmlns:p14="http://schemas.microsoft.com/office/powerpoint/2010/main" val="2612733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TRATAMIENTO DE EFLUENTES</a:t>
            </a:r>
            <a:endParaRPr lang="es-CO" dirty="0"/>
          </a:p>
        </p:txBody>
      </p:sp>
      <p:sp>
        <p:nvSpPr>
          <p:cNvPr id="3" name="Marcador de contenido 2"/>
          <p:cNvSpPr>
            <a:spLocks noGrp="1"/>
          </p:cNvSpPr>
          <p:nvPr>
            <p:ph idx="1"/>
          </p:nvPr>
        </p:nvSpPr>
        <p:spPr>
          <a:xfrm>
            <a:off x="1259460" y="1474572"/>
            <a:ext cx="9495508" cy="5025081"/>
          </a:xfrm>
        </p:spPr>
        <p:txBody>
          <a:bodyPr>
            <a:normAutofit lnSpcReduction="10000"/>
          </a:bodyPr>
          <a:lstStyle/>
          <a:p>
            <a:r>
              <a:rPr lang="es-CO" dirty="0" smtClean="0"/>
              <a:t>Tipo de Proyectos:</a:t>
            </a:r>
          </a:p>
          <a:p>
            <a:pPr lvl="1"/>
            <a:r>
              <a:rPr lang="es-CO" sz="2800" dirty="0" smtClean="0"/>
              <a:t>Desarrollo de plantas para tratamiento de Agua</a:t>
            </a:r>
          </a:p>
          <a:p>
            <a:pPr lvl="1"/>
            <a:r>
              <a:rPr lang="es-CO" sz="2800" dirty="0" smtClean="0"/>
              <a:t>Mejoramiento de plantas de tratamiento</a:t>
            </a:r>
          </a:p>
          <a:p>
            <a:r>
              <a:rPr lang="es-CO" dirty="0" smtClean="0"/>
              <a:t>Qué debe contener estos proyectos:</a:t>
            </a:r>
          </a:p>
          <a:p>
            <a:pPr lvl="1"/>
            <a:r>
              <a:rPr lang="es-CO" sz="2800" dirty="0" smtClean="0"/>
              <a:t>Diagnostico detallado.</a:t>
            </a:r>
          </a:p>
          <a:p>
            <a:pPr lvl="1"/>
            <a:r>
              <a:rPr lang="es-CO" sz="2800" dirty="0" smtClean="0"/>
              <a:t>Desarrollo Experimental</a:t>
            </a:r>
          </a:p>
          <a:p>
            <a:pPr lvl="1"/>
            <a:r>
              <a:rPr lang="es-CO" sz="2800" dirty="0" smtClean="0"/>
              <a:t>Especificaciones Técnicas</a:t>
            </a:r>
          </a:p>
          <a:p>
            <a:pPr lvl="1"/>
            <a:r>
              <a:rPr lang="es-CO" sz="2800" dirty="0" smtClean="0"/>
              <a:t>Aspectos Financieros</a:t>
            </a:r>
          </a:p>
          <a:p>
            <a:r>
              <a:rPr lang="es-CO" dirty="0" smtClean="0"/>
              <a:t>Que no son proyectos de IQ.</a:t>
            </a:r>
          </a:p>
          <a:p>
            <a:pPr lvl="1"/>
            <a:r>
              <a:rPr lang="es-CO" sz="2800" dirty="0" smtClean="0"/>
              <a:t>Determinar el tratamiento Teórico</a:t>
            </a:r>
          </a:p>
          <a:p>
            <a:pPr lvl="1"/>
            <a:r>
              <a:rPr lang="es-CO" sz="2800" dirty="0" smtClean="0"/>
              <a:t>Problemas de movimiento de Aguas</a:t>
            </a:r>
          </a:p>
          <a:p>
            <a:pPr lvl="1"/>
            <a:r>
              <a:rPr lang="es-CO" sz="2800" dirty="0" smtClean="0"/>
              <a:t>Simulación de dosificación</a:t>
            </a:r>
          </a:p>
          <a:p>
            <a:pPr lvl="1"/>
            <a:endParaRPr lang="es-CO" dirty="0"/>
          </a:p>
        </p:txBody>
      </p:sp>
    </p:spTree>
    <p:extLst>
      <p:ext uri="{BB962C8B-B14F-4D97-AF65-F5344CB8AC3E}">
        <p14:creationId xmlns:p14="http://schemas.microsoft.com/office/powerpoint/2010/main" val="2834825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40054" y="171029"/>
            <a:ext cx="8911687" cy="1280890"/>
          </a:xfrm>
        </p:spPr>
        <p:txBody>
          <a:bodyPr/>
          <a:lstStyle/>
          <a:p>
            <a:r>
              <a:rPr lang="es-CO" b="1" dirty="0" smtClean="0"/>
              <a:t>DEFINICIÓN DE INGENIERÍA QUÍMICA</a:t>
            </a:r>
            <a:endParaRPr lang="en-US" b="1" dirty="0"/>
          </a:p>
        </p:txBody>
      </p:sp>
      <p:sp>
        <p:nvSpPr>
          <p:cNvPr id="3" name="Marcador de contenido 2"/>
          <p:cNvSpPr>
            <a:spLocks noGrp="1"/>
          </p:cNvSpPr>
          <p:nvPr>
            <p:ph idx="1"/>
          </p:nvPr>
        </p:nvSpPr>
        <p:spPr>
          <a:xfrm>
            <a:off x="939113" y="741407"/>
            <a:ext cx="10495006" cy="6293708"/>
          </a:xfrm>
        </p:spPr>
        <p:txBody>
          <a:bodyPr>
            <a:normAutofit/>
          </a:bodyPr>
          <a:lstStyle/>
          <a:p>
            <a:pPr marL="0" indent="0">
              <a:buNone/>
            </a:pPr>
            <a:endParaRPr lang="es-ES" dirty="0" smtClean="0"/>
          </a:p>
          <a:p>
            <a:pPr marL="431800" indent="-323850" algn="just">
              <a:buSzPct val="45000"/>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es-CO" altLang="es-CO" dirty="0"/>
              <a:t>LEY 18 DE 1976 "Por la cual se reglamenta el ejercicio de la profesión de Ingeniero Químico en el país, reconocida por el Ministerio de Educación Nacional"</a:t>
            </a:r>
          </a:p>
          <a:p>
            <a:pPr marL="431800" indent="-323850" algn="just">
              <a:buSzPct val="45000"/>
              <a:buFont typeface="Wingdings" panose="05000000000000000000" pitchFamily="2" charset="2"/>
              <a:buChar cha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pPr>
            <a:r>
              <a:rPr lang="es-CO" altLang="es-CO" dirty="0"/>
              <a:t>ARTICULO 1º .  “...entiéndase por </a:t>
            </a:r>
            <a:r>
              <a:rPr lang="es-CO" altLang="es-CO" b="1" dirty="0"/>
              <a:t>ejercicio de la Ingeniería Química</a:t>
            </a:r>
            <a:r>
              <a:rPr lang="es-CO" altLang="es-CO" dirty="0"/>
              <a:t>, la </a:t>
            </a:r>
            <a:r>
              <a:rPr lang="es-ES" dirty="0" smtClean="0"/>
              <a:t>aplicación </a:t>
            </a:r>
            <a:r>
              <a:rPr lang="es-ES" dirty="0"/>
              <a:t>de los conocimientos y medios de las Ciencias Físicas, Químicas y Matemáticas y de las Ingenierías, en el análisis, administración, dirección, supervisión y control de procesos en los cuales se efectúan cambios físicos, químicos y bioquímicos para transformar materias primas en productos elaborados o semielaborados, con excepción de los químicos-farmacéuticos, así como en el diseño, construcción, montaje de plantas y equipos para estos procesos, en toda entidad, Universidad, Laboratorio e Instituto de Investigación que necesite de éstos conocimientos y medios</a:t>
            </a:r>
            <a:r>
              <a:rPr lang="es-ES" dirty="0" smtClean="0"/>
              <a:t>.”</a:t>
            </a:r>
            <a:endParaRPr lang="en-US" dirty="0"/>
          </a:p>
        </p:txBody>
      </p:sp>
      <p:pic>
        <p:nvPicPr>
          <p:cNvPr id="4" name="Imagen 3"/>
          <p:cNvPicPr>
            <a:picLocks noChangeAspect="1"/>
          </p:cNvPicPr>
          <p:nvPr/>
        </p:nvPicPr>
        <p:blipFill>
          <a:blip r:embed="rId2"/>
          <a:stretch>
            <a:fillRect/>
          </a:stretch>
        </p:blipFill>
        <p:spPr>
          <a:xfrm>
            <a:off x="821425" y="235395"/>
            <a:ext cx="1618629" cy="1012024"/>
          </a:xfrm>
          <a:prstGeom prst="rect">
            <a:avLst/>
          </a:prstGeom>
        </p:spPr>
      </p:pic>
    </p:spTree>
    <p:extLst>
      <p:ext uri="{BB962C8B-B14F-4D97-AF65-F5344CB8AC3E}">
        <p14:creationId xmlns:p14="http://schemas.microsoft.com/office/powerpoint/2010/main" val="5864260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sp>
        <p:nvSpPr>
          <p:cNvPr id="3" name="Marcador de contenido 2"/>
          <p:cNvSpPr>
            <a:spLocks noGrp="1"/>
          </p:cNvSpPr>
          <p:nvPr>
            <p:ph idx="1"/>
          </p:nvPr>
        </p:nvSpPr>
        <p:spPr/>
        <p:txBody>
          <a:bodyPr>
            <a:normAutofit/>
          </a:bodyPr>
          <a:lstStyle/>
          <a:p>
            <a:r>
              <a:rPr lang="es-CO" sz="9600" dirty="0" smtClean="0"/>
              <a:t>SEGÚN LA RAE:</a:t>
            </a:r>
            <a:endParaRPr lang="es-CO" sz="9600" dirty="0"/>
          </a:p>
        </p:txBody>
      </p:sp>
    </p:spTree>
    <p:extLst>
      <p:ext uri="{BB962C8B-B14F-4D97-AF65-F5344CB8AC3E}">
        <p14:creationId xmlns:p14="http://schemas.microsoft.com/office/powerpoint/2010/main" val="7686245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38401" y="319411"/>
            <a:ext cx="7313613" cy="868362"/>
          </a:xfrm>
        </p:spPr>
        <p:txBody>
          <a:bodyPr>
            <a:normAutofit/>
          </a:bodyPr>
          <a:lstStyle/>
          <a:p>
            <a:pPr algn="ctr"/>
            <a:r>
              <a:rPr lang="es-ES" sz="4600" b="1" dirty="0" smtClean="0"/>
              <a:t>SIMULAR v. </a:t>
            </a:r>
            <a:r>
              <a:rPr lang="es-ES" sz="4600" b="1" dirty="0" err="1" smtClean="0"/>
              <a:t>tr</a:t>
            </a:r>
            <a:r>
              <a:rPr lang="es-ES" sz="4400" dirty="0" smtClean="0"/>
              <a:t>.</a:t>
            </a:r>
            <a:endParaRPr lang="es-ES" sz="4400" dirty="0"/>
          </a:p>
        </p:txBody>
      </p:sp>
      <p:sp>
        <p:nvSpPr>
          <p:cNvPr id="8" name="CuadroTexto 7"/>
          <p:cNvSpPr txBox="1"/>
          <p:nvPr/>
        </p:nvSpPr>
        <p:spPr>
          <a:xfrm>
            <a:off x="2438401" y="1190903"/>
            <a:ext cx="6922121" cy="954107"/>
          </a:xfrm>
          <a:prstGeom prst="rect">
            <a:avLst/>
          </a:prstGeom>
          <a:noFill/>
        </p:spPr>
        <p:txBody>
          <a:bodyPr wrap="square" rtlCol="0">
            <a:spAutoFit/>
          </a:bodyPr>
          <a:lstStyle/>
          <a:p>
            <a:r>
              <a:rPr lang="es-ES_tradnl" sz="2800" dirty="0"/>
              <a:t>1. Representar algo, fingiendo o imitando lo que no es.</a:t>
            </a:r>
            <a:endParaRPr lang="es-ES" sz="2800" dirty="0"/>
          </a:p>
        </p:txBody>
      </p:sp>
      <p:sp>
        <p:nvSpPr>
          <p:cNvPr id="9" name="Título 1"/>
          <p:cNvSpPr txBox="1">
            <a:spLocks/>
          </p:cNvSpPr>
          <p:nvPr/>
        </p:nvSpPr>
        <p:spPr>
          <a:xfrm>
            <a:off x="2438401" y="1992561"/>
            <a:ext cx="7313613" cy="8683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600" kern="1200">
                <a:solidFill>
                  <a:schemeClr val="tx1"/>
                </a:solidFill>
                <a:latin typeface="+mj-lt"/>
                <a:ea typeface="+mj-ea"/>
                <a:cs typeface="+mj-cs"/>
              </a:defRPr>
            </a:lvl1pPr>
          </a:lstStyle>
          <a:p>
            <a:r>
              <a:rPr lang="es-ES" b="1" dirty="0"/>
              <a:t>SIMULACIÓN</a:t>
            </a:r>
          </a:p>
        </p:txBody>
      </p:sp>
      <p:sp>
        <p:nvSpPr>
          <p:cNvPr id="10" name="Título 1"/>
          <p:cNvSpPr txBox="1">
            <a:spLocks/>
          </p:cNvSpPr>
          <p:nvPr/>
        </p:nvSpPr>
        <p:spPr>
          <a:xfrm>
            <a:off x="2438401" y="3634500"/>
            <a:ext cx="7313613" cy="8683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600" kern="1200">
                <a:solidFill>
                  <a:schemeClr val="tx1"/>
                </a:solidFill>
                <a:latin typeface="+mj-lt"/>
                <a:ea typeface="+mj-ea"/>
                <a:cs typeface="+mj-cs"/>
              </a:defRPr>
            </a:lvl1pPr>
          </a:lstStyle>
          <a:p>
            <a:r>
              <a:rPr lang="es-ES" b="1" dirty="0"/>
              <a:t>SIMULADOR</a:t>
            </a:r>
          </a:p>
        </p:txBody>
      </p:sp>
      <p:sp>
        <p:nvSpPr>
          <p:cNvPr id="13" name="CuadroTexto 12"/>
          <p:cNvSpPr txBox="1"/>
          <p:nvPr/>
        </p:nvSpPr>
        <p:spPr>
          <a:xfrm>
            <a:off x="2438401" y="2860923"/>
            <a:ext cx="6922121" cy="523220"/>
          </a:xfrm>
          <a:prstGeom prst="rect">
            <a:avLst/>
          </a:prstGeom>
          <a:noFill/>
        </p:spPr>
        <p:txBody>
          <a:bodyPr wrap="square" rtlCol="0">
            <a:spAutoFit/>
          </a:bodyPr>
          <a:lstStyle/>
          <a:p>
            <a:r>
              <a:rPr lang="es-ES_tradnl" sz="2800" dirty="0"/>
              <a:t>1. Acción de simular.</a:t>
            </a:r>
            <a:endParaRPr lang="es-ES" sz="2800" dirty="0"/>
          </a:p>
        </p:txBody>
      </p:sp>
      <p:sp>
        <p:nvSpPr>
          <p:cNvPr id="14" name="CuadroTexto 13"/>
          <p:cNvSpPr txBox="1"/>
          <p:nvPr/>
        </p:nvSpPr>
        <p:spPr>
          <a:xfrm>
            <a:off x="2438400" y="4504632"/>
            <a:ext cx="7774280" cy="2246769"/>
          </a:xfrm>
          <a:prstGeom prst="rect">
            <a:avLst/>
          </a:prstGeom>
          <a:noFill/>
        </p:spPr>
        <p:txBody>
          <a:bodyPr wrap="square" rtlCol="0">
            <a:spAutoFit/>
          </a:bodyPr>
          <a:lstStyle/>
          <a:p>
            <a:pPr algn="just"/>
            <a:r>
              <a:rPr lang="es-ES_tradnl" sz="2800" dirty="0"/>
              <a:t>2. m. </a:t>
            </a:r>
            <a:r>
              <a:rPr lang="es-ES_tradnl" sz="2800" dirty="0" err="1"/>
              <a:t>Tecnol</a:t>
            </a:r>
            <a:r>
              <a:rPr lang="es-ES_tradnl" sz="2800" dirty="0"/>
              <a:t>. Aparato que reproduce el comportamiento de un sistema en determinadas condiciones, aplicado generalmente para el entrenamiento de quienes deben manejar dicho sistema.</a:t>
            </a:r>
            <a:endParaRPr lang="es-ES" sz="2800" dirty="0"/>
          </a:p>
        </p:txBody>
      </p:sp>
    </p:spTree>
    <p:extLst>
      <p:ext uri="{BB962C8B-B14F-4D97-AF65-F5344CB8AC3E}">
        <p14:creationId xmlns:p14="http://schemas.microsoft.com/office/powerpoint/2010/main" val="3410402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SIMULADORES</a:t>
            </a:r>
            <a:endParaRPr lang="es-ES" dirty="0"/>
          </a:p>
        </p:txBody>
      </p:sp>
      <p:pic>
        <p:nvPicPr>
          <p:cNvPr id="4" name="Imagen 3"/>
          <p:cNvPicPr>
            <a:picLocks noChangeAspect="1"/>
          </p:cNvPicPr>
          <p:nvPr/>
        </p:nvPicPr>
        <p:blipFill>
          <a:blip r:embed="rId2"/>
          <a:stretch>
            <a:fillRect/>
          </a:stretch>
        </p:blipFill>
        <p:spPr>
          <a:xfrm>
            <a:off x="2083991" y="1969141"/>
            <a:ext cx="3032444" cy="938256"/>
          </a:xfrm>
          <a:prstGeom prst="rect">
            <a:avLst/>
          </a:prstGeom>
        </p:spPr>
      </p:pic>
      <p:pic>
        <p:nvPicPr>
          <p:cNvPr id="5" name="Imagen 4"/>
          <p:cNvPicPr>
            <a:picLocks noChangeAspect="1"/>
          </p:cNvPicPr>
          <p:nvPr/>
        </p:nvPicPr>
        <p:blipFill>
          <a:blip r:embed="rId3"/>
          <a:stretch>
            <a:fillRect/>
          </a:stretch>
        </p:blipFill>
        <p:spPr>
          <a:xfrm>
            <a:off x="7413094" y="4904607"/>
            <a:ext cx="1599121" cy="1167419"/>
          </a:xfrm>
          <a:prstGeom prst="rect">
            <a:avLst/>
          </a:prstGeom>
        </p:spPr>
      </p:pic>
      <p:pic>
        <p:nvPicPr>
          <p:cNvPr id="6" name="Imagen 5"/>
          <p:cNvPicPr>
            <a:picLocks noChangeAspect="1"/>
          </p:cNvPicPr>
          <p:nvPr/>
        </p:nvPicPr>
        <p:blipFill>
          <a:blip r:embed="rId4"/>
          <a:stretch>
            <a:fillRect/>
          </a:stretch>
        </p:blipFill>
        <p:spPr>
          <a:xfrm>
            <a:off x="7635177" y="2438269"/>
            <a:ext cx="2615614" cy="1464744"/>
          </a:xfrm>
          <a:prstGeom prst="rect">
            <a:avLst/>
          </a:prstGeom>
        </p:spPr>
      </p:pic>
      <p:pic>
        <p:nvPicPr>
          <p:cNvPr id="7" name="Imagen 6"/>
          <p:cNvPicPr>
            <a:picLocks noChangeAspect="1"/>
          </p:cNvPicPr>
          <p:nvPr/>
        </p:nvPicPr>
        <p:blipFill>
          <a:blip r:embed="rId5"/>
          <a:stretch>
            <a:fillRect/>
          </a:stretch>
        </p:blipFill>
        <p:spPr>
          <a:xfrm>
            <a:off x="2001391" y="4637624"/>
            <a:ext cx="3115045" cy="949055"/>
          </a:xfrm>
          <a:prstGeom prst="rect">
            <a:avLst/>
          </a:prstGeom>
        </p:spPr>
      </p:pic>
      <p:pic>
        <p:nvPicPr>
          <p:cNvPr id="8" name="Imagen 7"/>
          <p:cNvPicPr>
            <a:picLocks noChangeAspect="1"/>
          </p:cNvPicPr>
          <p:nvPr/>
        </p:nvPicPr>
        <p:blipFill>
          <a:blip r:embed="rId6"/>
          <a:stretch>
            <a:fillRect/>
          </a:stretch>
        </p:blipFill>
        <p:spPr>
          <a:xfrm>
            <a:off x="5184175" y="4056655"/>
            <a:ext cx="3750747" cy="622916"/>
          </a:xfrm>
          <a:prstGeom prst="rect">
            <a:avLst/>
          </a:prstGeom>
        </p:spPr>
      </p:pic>
      <p:pic>
        <p:nvPicPr>
          <p:cNvPr id="9" name="Imagen 8"/>
          <p:cNvPicPr>
            <a:picLocks noChangeAspect="1"/>
          </p:cNvPicPr>
          <p:nvPr/>
        </p:nvPicPr>
        <p:blipFill>
          <a:blip r:embed="rId7"/>
          <a:stretch>
            <a:fillRect/>
          </a:stretch>
        </p:blipFill>
        <p:spPr>
          <a:xfrm>
            <a:off x="2001390" y="3653930"/>
            <a:ext cx="3032444" cy="606489"/>
          </a:xfrm>
          <a:prstGeom prst="rect">
            <a:avLst/>
          </a:prstGeom>
        </p:spPr>
      </p:pic>
      <p:pic>
        <p:nvPicPr>
          <p:cNvPr id="10" name="Imagen 9"/>
          <p:cNvPicPr>
            <a:picLocks noChangeAspect="1"/>
          </p:cNvPicPr>
          <p:nvPr/>
        </p:nvPicPr>
        <p:blipFill>
          <a:blip r:embed="rId8"/>
          <a:stretch>
            <a:fillRect/>
          </a:stretch>
        </p:blipFill>
        <p:spPr>
          <a:xfrm>
            <a:off x="5116436" y="2438269"/>
            <a:ext cx="2304533" cy="1215660"/>
          </a:xfrm>
          <a:prstGeom prst="rect">
            <a:avLst/>
          </a:prstGeom>
        </p:spPr>
      </p:pic>
      <p:pic>
        <p:nvPicPr>
          <p:cNvPr id="11" name="Imagen 10"/>
          <p:cNvPicPr>
            <a:picLocks noChangeAspect="1"/>
          </p:cNvPicPr>
          <p:nvPr/>
        </p:nvPicPr>
        <p:blipFill>
          <a:blip r:embed="rId9"/>
          <a:stretch>
            <a:fillRect/>
          </a:stretch>
        </p:blipFill>
        <p:spPr>
          <a:xfrm>
            <a:off x="6889885" y="1554175"/>
            <a:ext cx="3360907" cy="656729"/>
          </a:xfrm>
          <a:prstGeom prst="rect">
            <a:avLst/>
          </a:prstGeom>
        </p:spPr>
      </p:pic>
      <p:pic>
        <p:nvPicPr>
          <p:cNvPr id="12" name="Imagen 11"/>
          <p:cNvPicPr>
            <a:picLocks noChangeAspect="1"/>
          </p:cNvPicPr>
          <p:nvPr/>
        </p:nvPicPr>
        <p:blipFill>
          <a:blip r:embed="rId10"/>
          <a:stretch>
            <a:fillRect/>
          </a:stretch>
        </p:blipFill>
        <p:spPr>
          <a:xfrm>
            <a:off x="5296450" y="4751439"/>
            <a:ext cx="1593434" cy="1320586"/>
          </a:xfrm>
          <a:prstGeom prst="rect">
            <a:avLst/>
          </a:prstGeom>
        </p:spPr>
      </p:pic>
    </p:spTree>
    <p:extLst>
      <p:ext uri="{BB962C8B-B14F-4D97-AF65-F5344CB8AC3E}">
        <p14:creationId xmlns:p14="http://schemas.microsoft.com/office/powerpoint/2010/main" val="24976924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RESTRICCIONES - ANTEPROYECTO</a:t>
            </a:r>
            <a:endParaRPr lang="es-ES" b="1" dirty="0"/>
          </a:p>
        </p:txBody>
      </p:sp>
      <p:sp>
        <p:nvSpPr>
          <p:cNvPr id="3" name="Marcador de contenido 2"/>
          <p:cNvSpPr>
            <a:spLocks noGrp="1"/>
          </p:cNvSpPr>
          <p:nvPr>
            <p:ph idx="1"/>
          </p:nvPr>
        </p:nvSpPr>
        <p:spPr>
          <a:xfrm>
            <a:off x="2438401" y="1735138"/>
            <a:ext cx="7313613" cy="4882634"/>
          </a:xfrm>
        </p:spPr>
        <p:txBody>
          <a:bodyPr>
            <a:normAutofit/>
          </a:bodyPr>
          <a:lstStyle/>
          <a:p>
            <a:pPr>
              <a:buFont typeface="Arial"/>
              <a:buChar char="•"/>
            </a:pPr>
            <a:r>
              <a:rPr lang="es-ES" sz="3200" dirty="0"/>
              <a:t>DATOS EXPERIMENTALES </a:t>
            </a:r>
            <a:r>
              <a:rPr lang="es-ES" sz="3200" dirty="0">
                <a:solidFill>
                  <a:srgbClr val="008000"/>
                </a:solidFill>
                <a:latin typeface="Zapf Dingbats"/>
                <a:ea typeface="Zapf Dingbats"/>
                <a:cs typeface="Zapf Dingbats"/>
                <a:sym typeface="Zapf Dingbats"/>
              </a:rPr>
              <a:t>✔</a:t>
            </a:r>
            <a:endParaRPr lang="es-ES" sz="3200" dirty="0">
              <a:solidFill>
                <a:srgbClr val="008000"/>
              </a:solidFill>
            </a:endParaRPr>
          </a:p>
          <a:p>
            <a:pPr>
              <a:buFont typeface="Arial"/>
              <a:buChar char="•"/>
            </a:pPr>
            <a:r>
              <a:rPr lang="es-ES" sz="3200" dirty="0"/>
              <a:t>DESARROLLO DE ALGORITMOS </a:t>
            </a:r>
            <a:r>
              <a:rPr lang="es-ES" sz="3200" dirty="0">
                <a:solidFill>
                  <a:srgbClr val="008000"/>
                </a:solidFill>
                <a:latin typeface="Zapf Dingbats"/>
                <a:ea typeface="Zapf Dingbats"/>
                <a:cs typeface="Zapf Dingbats"/>
                <a:sym typeface="Zapf Dingbats"/>
              </a:rPr>
              <a:t>✔</a:t>
            </a:r>
            <a:endParaRPr lang="es-ES" sz="3200" dirty="0">
              <a:solidFill>
                <a:srgbClr val="008000"/>
              </a:solidFill>
            </a:endParaRPr>
          </a:p>
          <a:p>
            <a:pPr>
              <a:buFont typeface="Arial"/>
              <a:buChar char="•"/>
            </a:pPr>
            <a:r>
              <a:rPr lang="es-ES" sz="3200" dirty="0"/>
              <a:t>PROGRAMACIÓN ( MATLAB, VISUAL BASIC, EXCEL, C++, JAVA,  C, ASSEMBLER, ETC.)</a:t>
            </a:r>
            <a:r>
              <a:rPr lang="es-ES" sz="3200" dirty="0">
                <a:latin typeface="Zapf Dingbats"/>
                <a:ea typeface="Zapf Dingbats"/>
                <a:cs typeface="Zapf Dingbats"/>
                <a:sym typeface="Zapf Dingbats"/>
              </a:rPr>
              <a:t> </a:t>
            </a:r>
            <a:r>
              <a:rPr lang="es-ES" sz="3200" dirty="0">
                <a:solidFill>
                  <a:srgbClr val="008000"/>
                </a:solidFill>
                <a:latin typeface="Zapf Dingbats"/>
                <a:ea typeface="Zapf Dingbats"/>
                <a:cs typeface="Zapf Dingbats"/>
                <a:sym typeface="Zapf Dingbats"/>
              </a:rPr>
              <a:t>✔</a:t>
            </a:r>
            <a:endParaRPr lang="es-ES" sz="3200" dirty="0">
              <a:solidFill>
                <a:srgbClr val="008000"/>
              </a:solidFill>
            </a:endParaRPr>
          </a:p>
          <a:p>
            <a:pPr>
              <a:buFont typeface="Arial"/>
              <a:buChar char="•"/>
            </a:pPr>
            <a:r>
              <a:rPr lang="es-ES" sz="3200" dirty="0"/>
              <a:t>ESTADO NO ESTACIONARIO- CONTROL DE PROCESOS </a:t>
            </a:r>
            <a:r>
              <a:rPr lang="es-ES" sz="3200" dirty="0">
                <a:solidFill>
                  <a:srgbClr val="008000"/>
                </a:solidFill>
                <a:latin typeface="Zapf Dingbats"/>
                <a:ea typeface="Zapf Dingbats"/>
                <a:cs typeface="Zapf Dingbats"/>
                <a:sym typeface="Zapf Dingbats"/>
              </a:rPr>
              <a:t>✔</a:t>
            </a:r>
            <a:endParaRPr lang="es-ES" sz="3200" dirty="0">
              <a:solidFill>
                <a:srgbClr val="008000"/>
              </a:solidFill>
            </a:endParaRPr>
          </a:p>
          <a:p>
            <a:pPr>
              <a:buFont typeface="Arial"/>
              <a:buChar char="•"/>
            </a:pPr>
            <a:r>
              <a:rPr lang="es-ES" sz="3200" dirty="0"/>
              <a:t>USO DE SIMULADORES</a:t>
            </a:r>
            <a:r>
              <a:rPr lang="es-ES" sz="3200" dirty="0">
                <a:solidFill>
                  <a:srgbClr val="FF0000"/>
                </a:solidFill>
                <a:latin typeface="Zapf Dingbats"/>
                <a:ea typeface="Zapf Dingbats"/>
                <a:cs typeface="Zapf Dingbats"/>
                <a:sym typeface="Zapf Dingbats"/>
              </a:rPr>
              <a:t>✖</a:t>
            </a:r>
            <a:endParaRPr lang="es-ES" sz="3200" dirty="0"/>
          </a:p>
        </p:txBody>
      </p:sp>
    </p:spTree>
    <p:extLst>
      <p:ext uri="{BB962C8B-B14F-4D97-AF65-F5344CB8AC3E}">
        <p14:creationId xmlns:p14="http://schemas.microsoft.com/office/powerpoint/2010/main" val="1011760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TEMAS A TRATAR EN TRABAJO DE GRADO.</a:t>
            </a:r>
            <a:endParaRPr lang="en-US" b="1" dirty="0"/>
          </a:p>
        </p:txBody>
      </p:sp>
      <p:sp>
        <p:nvSpPr>
          <p:cNvPr id="3" name="Marcador de contenido 2"/>
          <p:cNvSpPr>
            <a:spLocks noGrp="1"/>
          </p:cNvSpPr>
          <p:nvPr>
            <p:ph idx="1"/>
          </p:nvPr>
        </p:nvSpPr>
        <p:spPr>
          <a:xfrm>
            <a:off x="708454" y="1566638"/>
            <a:ext cx="5387546" cy="5155437"/>
          </a:xfrm>
        </p:spPr>
        <p:txBody>
          <a:bodyPr>
            <a:normAutofit fontScale="92500" lnSpcReduction="20000"/>
          </a:bodyPr>
          <a:lstStyle/>
          <a:p>
            <a:r>
              <a:rPr lang="es-CO" sz="3800" dirty="0" err="1" smtClean="0"/>
              <a:t>Bioprocesos</a:t>
            </a:r>
            <a:endParaRPr lang="es-CO" sz="3800" dirty="0" smtClean="0"/>
          </a:p>
          <a:p>
            <a:r>
              <a:rPr lang="es-CO" sz="3800" dirty="0" smtClean="0"/>
              <a:t>Catálisis</a:t>
            </a:r>
          </a:p>
          <a:p>
            <a:r>
              <a:rPr lang="es-CO" sz="3800" dirty="0" smtClean="0"/>
              <a:t>Cinética Química</a:t>
            </a:r>
          </a:p>
          <a:p>
            <a:r>
              <a:rPr lang="es-CO" sz="3800" dirty="0" smtClean="0"/>
              <a:t>Corrosión</a:t>
            </a:r>
          </a:p>
          <a:p>
            <a:r>
              <a:rPr lang="es-CO" sz="3800" dirty="0" smtClean="0"/>
              <a:t>Diseño de Plantas</a:t>
            </a:r>
          </a:p>
          <a:p>
            <a:r>
              <a:rPr lang="es-CO" sz="3800" dirty="0" smtClean="0"/>
              <a:t>Diseño de Procesos</a:t>
            </a:r>
          </a:p>
          <a:p>
            <a:r>
              <a:rPr lang="es-CO" sz="3800" dirty="0" smtClean="0"/>
              <a:t>Equilibrio de Fases</a:t>
            </a:r>
          </a:p>
          <a:p>
            <a:r>
              <a:rPr lang="es-CO" sz="3800" dirty="0" smtClean="0"/>
              <a:t>Instrumentación y Control del Procesos </a:t>
            </a:r>
          </a:p>
          <a:p>
            <a:r>
              <a:rPr lang="es-CO" sz="3800" dirty="0" smtClean="0"/>
              <a:t>Ingeniería de Polímeros</a:t>
            </a:r>
          </a:p>
          <a:p>
            <a:pPr marL="0" indent="0">
              <a:buNone/>
            </a:pPr>
            <a:endParaRPr lang="en-US" dirty="0"/>
          </a:p>
        </p:txBody>
      </p:sp>
      <p:sp>
        <p:nvSpPr>
          <p:cNvPr id="4" name="Marcador de contenido 2"/>
          <p:cNvSpPr txBox="1">
            <a:spLocks/>
          </p:cNvSpPr>
          <p:nvPr/>
        </p:nvSpPr>
        <p:spPr>
          <a:xfrm>
            <a:off x="6096001" y="1566638"/>
            <a:ext cx="4730902" cy="4751784"/>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Tx/>
              <a:buFont typeface="Arial" panose="020B0604020202020204" pitchFamily="34" charset="0"/>
              <a:buChar char="•"/>
            </a:pPr>
            <a:r>
              <a:rPr lang="es-CO" sz="3800" dirty="0" smtClean="0"/>
              <a:t>Mecánica de Fluidos</a:t>
            </a:r>
          </a:p>
          <a:p>
            <a:pPr>
              <a:buClrTx/>
              <a:buFont typeface="Arial" panose="020B0604020202020204" pitchFamily="34" charset="0"/>
              <a:buChar char="•"/>
            </a:pPr>
            <a:r>
              <a:rPr lang="es-CO" sz="3800" dirty="0" smtClean="0"/>
              <a:t>Modelación y Simulación de Procesos Químicos</a:t>
            </a:r>
          </a:p>
          <a:p>
            <a:pPr>
              <a:buClrTx/>
              <a:buFont typeface="Arial" panose="020B0604020202020204" pitchFamily="34" charset="0"/>
              <a:buChar char="•"/>
            </a:pPr>
            <a:r>
              <a:rPr lang="es-CO" sz="3800" dirty="0" smtClean="0"/>
              <a:t>Operaciones con Sólidos</a:t>
            </a:r>
          </a:p>
          <a:p>
            <a:pPr>
              <a:buClrTx/>
              <a:buFont typeface="Arial" panose="020B0604020202020204" pitchFamily="34" charset="0"/>
              <a:buChar char="•"/>
            </a:pPr>
            <a:r>
              <a:rPr lang="es-CO" sz="3800" dirty="0" smtClean="0"/>
              <a:t>Procesos Químicos</a:t>
            </a:r>
          </a:p>
          <a:p>
            <a:pPr>
              <a:buClrTx/>
              <a:buFont typeface="Arial" panose="020B0604020202020204" pitchFamily="34" charset="0"/>
              <a:buChar char="•"/>
            </a:pPr>
            <a:r>
              <a:rPr lang="es-CO" sz="3800" dirty="0" smtClean="0"/>
              <a:t>Transferencia de Masa</a:t>
            </a:r>
          </a:p>
          <a:p>
            <a:pPr>
              <a:buClrTx/>
              <a:buFont typeface="Arial" panose="020B0604020202020204" pitchFamily="34" charset="0"/>
              <a:buChar char="•"/>
            </a:pPr>
            <a:r>
              <a:rPr lang="es-CO" sz="3800" dirty="0" smtClean="0"/>
              <a:t>Transferencia de Calor</a:t>
            </a:r>
          </a:p>
          <a:p>
            <a:endParaRPr lang="en-US" dirty="0"/>
          </a:p>
        </p:txBody>
      </p:sp>
    </p:spTree>
    <p:extLst>
      <p:ext uri="{BB962C8B-B14F-4D97-AF65-F5344CB8AC3E}">
        <p14:creationId xmlns:p14="http://schemas.microsoft.com/office/powerpoint/2010/main" val="39796199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AREAS COMPLEMENTARIAS DE I.Q., QUE </a:t>
            </a:r>
            <a:r>
              <a:rPr lang="es-CO" b="1" u="sng" dirty="0" smtClean="0">
                <a:solidFill>
                  <a:srgbClr val="C00000"/>
                </a:solidFill>
              </a:rPr>
              <a:t>NO</a:t>
            </a:r>
            <a:r>
              <a:rPr lang="es-CO" b="1" dirty="0" smtClean="0"/>
              <a:t> SON PROYECTO DE GRADO.</a:t>
            </a:r>
            <a:endParaRPr lang="en-US" b="1" dirty="0"/>
          </a:p>
        </p:txBody>
      </p:sp>
      <p:sp>
        <p:nvSpPr>
          <p:cNvPr id="3" name="Marcador de contenido 2"/>
          <p:cNvSpPr>
            <a:spLocks noGrp="1"/>
          </p:cNvSpPr>
          <p:nvPr>
            <p:ph idx="1"/>
          </p:nvPr>
        </p:nvSpPr>
        <p:spPr>
          <a:xfrm>
            <a:off x="838200" y="2072760"/>
            <a:ext cx="10515600" cy="4351338"/>
          </a:xfrm>
        </p:spPr>
        <p:txBody>
          <a:bodyPr>
            <a:noAutofit/>
          </a:bodyPr>
          <a:lstStyle/>
          <a:p>
            <a:r>
              <a:rPr lang="es-CO" sz="3200" dirty="0" smtClean="0"/>
              <a:t>Certificaciones en Calidad.  Levantamiento de Norma ISO 9000, 22000, HACCP, entre oras, que hacen parte del componente de Ingeniería Industrial o Alimentos.</a:t>
            </a:r>
          </a:p>
          <a:p>
            <a:r>
              <a:rPr lang="es-CO" sz="3200" dirty="0" smtClean="0"/>
              <a:t>Estudios y evaluaciones de Impacto ambiental.  Estudio de cuencas hidrográficas, evaluaciones ambientales de efluentes, entre otros, que hacen parte del componente de la Ingeniería Ambiental.</a:t>
            </a:r>
          </a:p>
          <a:p>
            <a:r>
              <a:rPr lang="es-CO" sz="3200" dirty="0" smtClean="0"/>
              <a:t>Formulación de Alimentos, medicamentos y cosméticos.   Hacen parte de Ingeniería de Alimentos y química farmacéutica. </a:t>
            </a:r>
            <a:endParaRPr lang="en-US" sz="3200" dirty="0"/>
          </a:p>
        </p:txBody>
      </p:sp>
    </p:spTree>
    <p:extLst>
      <p:ext uri="{BB962C8B-B14F-4D97-AF65-F5344CB8AC3E}">
        <p14:creationId xmlns:p14="http://schemas.microsoft.com/office/powerpoint/2010/main" val="2956309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644907"/>
          </a:xfrm>
        </p:spPr>
        <p:txBody>
          <a:bodyPr>
            <a:noAutofit/>
          </a:bodyPr>
          <a:lstStyle/>
          <a:p>
            <a:r>
              <a:rPr lang="es-CO" b="1" dirty="0" smtClean="0"/>
              <a:t>TEMAS APLICABLES EN LOS TRABAJOS DE GRADO.</a:t>
            </a:r>
            <a:br>
              <a:rPr lang="es-CO" b="1" dirty="0" smtClean="0"/>
            </a:br>
            <a:r>
              <a:rPr lang="es-CO" b="1" dirty="0" smtClean="0"/>
              <a:t>Diseño de Productos</a:t>
            </a:r>
            <a:endParaRPr lang="en-US" b="1" dirty="0"/>
          </a:p>
        </p:txBody>
      </p:sp>
      <p:sp>
        <p:nvSpPr>
          <p:cNvPr id="3" name="Marcador de contenido 2"/>
          <p:cNvSpPr>
            <a:spLocks noGrp="1"/>
          </p:cNvSpPr>
          <p:nvPr>
            <p:ph idx="1"/>
          </p:nvPr>
        </p:nvSpPr>
        <p:spPr>
          <a:xfrm>
            <a:off x="838200" y="2523678"/>
            <a:ext cx="8915400" cy="3502873"/>
          </a:xfrm>
        </p:spPr>
        <p:txBody>
          <a:bodyPr>
            <a:noAutofit/>
          </a:bodyPr>
          <a:lstStyle/>
          <a:p>
            <a:r>
              <a:rPr lang="es-CO" sz="3600" dirty="0" smtClean="0"/>
              <a:t>Entendido como la capacidad de evaluar requerimientos, definir necesidades, establecer comportamientos, desarrollo de pilotos y evaluación del producto final.</a:t>
            </a:r>
          </a:p>
          <a:p>
            <a:pPr lvl="1"/>
            <a:r>
              <a:rPr lang="es-CO" sz="3600" dirty="0" smtClean="0"/>
              <a:t>No es FORMULACIÓN.</a:t>
            </a:r>
          </a:p>
          <a:p>
            <a:pPr lvl="1"/>
            <a:r>
              <a:rPr lang="es-CO" sz="3600" dirty="0" smtClean="0"/>
              <a:t>Debe tener una metodología clara de diseño.</a:t>
            </a:r>
            <a:endParaRPr lang="en-US" sz="3600" dirty="0" smtClean="0"/>
          </a:p>
        </p:txBody>
      </p:sp>
    </p:spTree>
    <p:extLst>
      <p:ext uri="{BB962C8B-B14F-4D97-AF65-F5344CB8AC3E}">
        <p14:creationId xmlns:p14="http://schemas.microsoft.com/office/powerpoint/2010/main" val="447883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1677859"/>
          </a:xfrm>
        </p:spPr>
        <p:txBody>
          <a:bodyPr>
            <a:noAutofit/>
          </a:bodyPr>
          <a:lstStyle/>
          <a:p>
            <a:r>
              <a:rPr lang="es-CO" b="1" dirty="0"/>
              <a:t>TEMAS APLICABLES EN LOS TRABAJOS DE GRADO.</a:t>
            </a:r>
            <a:br>
              <a:rPr lang="es-CO" b="1" dirty="0"/>
            </a:br>
            <a:r>
              <a:rPr lang="es-CO" b="1" dirty="0"/>
              <a:t>Diseño </a:t>
            </a:r>
            <a:r>
              <a:rPr lang="es-CO" b="1" dirty="0" smtClean="0"/>
              <a:t>de Procesos. </a:t>
            </a:r>
            <a:endParaRPr lang="en-US" b="1" dirty="0"/>
          </a:p>
        </p:txBody>
      </p:sp>
      <p:sp>
        <p:nvSpPr>
          <p:cNvPr id="3" name="Marcador de contenido 2"/>
          <p:cNvSpPr>
            <a:spLocks noGrp="1"/>
          </p:cNvSpPr>
          <p:nvPr>
            <p:ph idx="1"/>
          </p:nvPr>
        </p:nvSpPr>
        <p:spPr>
          <a:xfrm>
            <a:off x="961768" y="2042984"/>
            <a:ext cx="9829800" cy="4278803"/>
          </a:xfrm>
        </p:spPr>
        <p:txBody>
          <a:bodyPr>
            <a:noAutofit/>
          </a:bodyPr>
          <a:lstStyle/>
          <a:p>
            <a:r>
              <a:rPr lang="es-CO" sz="2500" dirty="0" smtClean="0"/>
              <a:t>El diseño de procesos es una de las aplicaciones de IQ de mayor importancia y se conoce como la primera etapa de construcción.</a:t>
            </a:r>
          </a:p>
          <a:p>
            <a:r>
              <a:rPr lang="es-CO" sz="2500" dirty="0" smtClean="0"/>
              <a:t>Se debe tener cuidado con el alcance del proceso que se desea diseñar, pues si el proceso es complejo, el proyecto puede tardar mas de un año.</a:t>
            </a:r>
          </a:p>
          <a:p>
            <a:r>
              <a:rPr lang="es-CO" sz="2500" dirty="0" smtClean="0"/>
              <a:t>Características de los Trabajos de Grado que impliquen diseño de proceso:</a:t>
            </a:r>
          </a:p>
          <a:p>
            <a:pPr lvl="1"/>
            <a:r>
              <a:rPr lang="es-CO" sz="2500" dirty="0" smtClean="0"/>
              <a:t>Soporte Experimental para las condiciones del proceso</a:t>
            </a:r>
          </a:p>
          <a:p>
            <a:pPr lvl="1"/>
            <a:r>
              <a:rPr lang="es-CO" sz="2500" dirty="0" smtClean="0"/>
              <a:t>Definición de las tecnologías para los equipos</a:t>
            </a:r>
          </a:p>
          <a:p>
            <a:pPr lvl="1"/>
            <a:r>
              <a:rPr lang="es-CO" sz="2500" dirty="0" smtClean="0"/>
              <a:t>Establecer las etapas del proceso, basados en la experimentación.</a:t>
            </a:r>
          </a:p>
          <a:p>
            <a:pPr lvl="1"/>
            <a:r>
              <a:rPr lang="es-CO" sz="2500" dirty="0" smtClean="0"/>
              <a:t>Definir las condiciones de cada etapa en la transformación de los productos.</a:t>
            </a:r>
            <a:endParaRPr lang="es-CO" sz="2500" dirty="0"/>
          </a:p>
        </p:txBody>
      </p:sp>
    </p:spTree>
    <p:extLst>
      <p:ext uri="{BB962C8B-B14F-4D97-AF65-F5344CB8AC3E}">
        <p14:creationId xmlns:p14="http://schemas.microsoft.com/office/powerpoint/2010/main" val="566938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INGENIERÍA CONCEPTUAL</a:t>
            </a:r>
            <a:endParaRPr lang="en-US" b="1" dirty="0"/>
          </a:p>
        </p:txBody>
      </p:sp>
      <p:sp>
        <p:nvSpPr>
          <p:cNvPr id="3" name="Marcador de contenido 2"/>
          <p:cNvSpPr>
            <a:spLocks noGrp="1"/>
          </p:cNvSpPr>
          <p:nvPr>
            <p:ph idx="1"/>
          </p:nvPr>
        </p:nvSpPr>
        <p:spPr>
          <a:xfrm>
            <a:off x="740013" y="1598140"/>
            <a:ext cx="10891814" cy="4786183"/>
          </a:xfrm>
        </p:spPr>
        <p:txBody>
          <a:bodyPr>
            <a:normAutofit fontScale="77500" lnSpcReduction="20000"/>
          </a:bodyPr>
          <a:lstStyle/>
          <a:p>
            <a:pPr lvl="0"/>
            <a:r>
              <a:rPr lang="es-CO" dirty="0"/>
              <a:t>Basados en la información proveniente del desarrollo del producto, se realizará la ingeniería Conceptual del proyecto, la cual incluye lo siguiente:</a:t>
            </a:r>
            <a:endParaRPr lang="en-US" dirty="0"/>
          </a:p>
          <a:p>
            <a:pPr lvl="1"/>
            <a:r>
              <a:rPr lang="es-CO" dirty="0"/>
              <a:t>Productos y capacidad de producción.</a:t>
            </a:r>
            <a:endParaRPr lang="en-US" dirty="0"/>
          </a:p>
          <a:p>
            <a:pPr lvl="1"/>
            <a:r>
              <a:rPr lang="es-CO" dirty="0"/>
              <a:t>Descripción del proceso de fabricación y requerimientos de usuario.</a:t>
            </a:r>
            <a:endParaRPr lang="en-US" dirty="0"/>
          </a:p>
          <a:p>
            <a:pPr lvl="1"/>
            <a:r>
              <a:rPr lang="es-CO" dirty="0"/>
              <a:t>Descripción General de Instalación (Área requerida, características de las instalaciones y otros).</a:t>
            </a:r>
            <a:endParaRPr lang="en-US" dirty="0"/>
          </a:p>
          <a:p>
            <a:pPr lvl="1"/>
            <a:r>
              <a:rPr lang="es-CO" dirty="0"/>
              <a:t>Plan general de trabajo, Diagrama de Bloques, Distribución, plano de flujo de materiales y personas, planos de áreas clasificadas, diagramas de procesos básicos.</a:t>
            </a:r>
            <a:endParaRPr lang="en-US" dirty="0"/>
          </a:p>
          <a:p>
            <a:pPr lvl="1"/>
            <a:r>
              <a:rPr lang="es-CO" dirty="0"/>
              <a:t>Se realizaran los cálculos para definir de forma general los requerimientos de servicios auxiliares.</a:t>
            </a:r>
            <a:endParaRPr lang="en-US" dirty="0"/>
          </a:p>
          <a:p>
            <a:pPr lvl="1"/>
            <a:r>
              <a:rPr lang="es-CO" dirty="0"/>
              <a:t>Lista de equipos preliminar.</a:t>
            </a:r>
            <a:endParaRPr lang="en-US" dirty="0"/>
          </a:p>
          <a:p>
            <a:r>
              <a:rPr lang="es-CO" dirty="0"/>
              <a:t>Valoración Económica del proyecto.</a:t>
            </a:r>
            <a:endParaRPr lang="en-US" dirty="0"/>
          </a:p>
          <a:p>
            <a:pPr lvl="0"/>
            <a:r>
              <a:rPr lang="es-CO" dirty="0"/>
              <a:t>Revisión preliminar de los costos de los equipos.</a:t>
            </a:r>
            <a:endParaRPr lang="en-US" dirty="0"/>
          </a:p>
          <a:p>
            <a:pPr lvl="0"/>
            <a:r>
              <a:rPr lang="es-CO" dirty="0"/>
              <a:t>Revisión preliminar de los tiempos de construcción, ensamble e importación de equipos, así como el montaje general de la planta. </a:t>
            </a:r>
            <a:endParaRPr lang="en-US" dirty="0"/>
          </a:p>
          <a:p>
            <a:pPr lvl="0"/>
            <a:r>
              <a:rPr lang="es-CO" dirty="0"/>
              <a:t>Cálculos preliminares de los costos de producción, incluida la mano de obra requerida.</a:t>
            </a:r>
            <a:endParaRPr lang="en-US" dirty="0"/>
          </a:p>
          <a:p>
            <a:pPr lvl="0"/>
            <a:r>
              <a:rPr lang="es-CO" dirty="0"/>
              <a:t>Estos cálculos al ser preliminares no son exactos, pero permiten tener una idea cercana del costo y tiempo que llevará a cabo montar el proyecto</a:t>
            </a:r>
            <a:r>
              <a:rPr lang="es-CO" dirty="0" smtClean="0"/>
              <a:t>.</a:t>
            </a:r>
            <a:endParaRPr lang="en-US" dirty="0"/>
          </a:p>
        </p:txBody>
      </p:sp>
    </p:spTree>
    <p:extLst>
      <p:ext uri="{BB962C8B-B14F-4D97-AF65-F5344CB8AC3E}">
        <p14:creationId xmlns:p14="http://schemas.microsoft.com/office/powerpoint/2010/main" val="4273568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087395" y="65967"/>
            <a:ext cx="9827740" cy="6733246"/>
          </a:xfrm>
          <a:prstGeom prst="rect">
            <a:avLst/>
          </a:prstGeom>
        </p:spPr>
      </p:pic>
    </p:spTree>
    <p:extLst>
      <p:ext uri="{BB962C8B-B14F-4D97-AF65-F5344CB8AC3E}">
        <p14:creationId xmlns:p14="http://schemas.microsoft.com/office/powerpoint/2010/main" val="3647183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DISEÑO DE PROCESOS </a:t>
            </a:r>
            <a:br>
              <a:rPr lang="es-CO" b="1" dirty="0" smtClean="0"/>
            </a:br>
            <a:r>
              <a:rPr lang="es-CO" b="1" dirty="0" smtClean="0"/>
              <a:t>INGENIERÍA BÁSICA</a:t>
            </a:r>
            <a:endParaRPr lang="en-US" b="1" dirty="0"/>
          </a:p>
        </p:txBody>
      </p:sp>
      <p:sp>
        <p:nvSpPr>
          <p:cNvPr id="3" name="Marcador de contenido 2"/>
          <p:cNvSpPr>
            <a:spLocks noGrp="1"/>
          </p:cNvSpPr>
          <p:nvPr>
            <p:ph idx="1"/>
          </p:nvPr>
        </p:nvSpPr>
        <p:spPr>
          <a:xfrm>
            <a:off x="838200" y="1690688"/>
            <a:ext cx="10422787" cy="4408868"/>
          </a:xfrm>
        </p:spPr>
        <p:txBody>
          <a:bodyPr>
            <a:noAutofit/>
          </a:bodyPr>
          <a:lstStyle/>
          <a:p>
            <a:pPr lvl="0"/>
            <a:r>
              <a:rPr lang="es-CO" sz="2000" dirty="0"/>
              <a:t>: Se definirán los requerimientos del usuario, las especificaciones básicas, el cronograma de desarrollo del proyecto y valoración económica.  Para esto se realizarán los siguientes trabajos:</a:t>
            </a:r>
            <a:endParaRPr lang="en-US" sz="2000" dirty="0"/>
          </a:p>
          <a:p>
            <a:pPr lvl="1"/>
            <a:r>
              <a:rPr lang="es-CO" sz="2000" dirty="0"/>
              <a:t>Hojas de datos de las operaciones</a:t>
            </a:r>
            <a:endParaRPr lang="en-US" sz="2000" dirty="0"/>
          </a:p>
          <a:p>
            <a:pPr lvl="1"/>
            <a:r>
              <a:rPr lang="es-CO" sz="2000" dirty="0"/>
              <a:t>Cálculos de los requerimientos térmicos, eléctricos, gas natural en cada una de las etapas del proceso.</a:t>
            </a:r>
            <a:endParaRPr lang="en-US" sz="2000" dirty="0"/>
          </a:p>
          <a:p>
            <a:pPr lvl="1"/>
            <a:r>
              <a:rPr lang="es-CO" sz="2000" dirty="0"/>
              <a:t>Diagramas de tubería e instrumentación</a:t>
            </a:r>
            <a:endParaRPr lang="en-US" sz="2000" dirty="0"/>
          </a:p>
          <a:p>
            <a:pPr lvl="1"/>
            <a:r>
              <a:rPr lang="es-CO" sz="2000" dirty="0"/>
              <a:t>Diseño de planta.</a:t>
            </a:r>
            <a:endParaRPr lang="en-US" sz="2000" dirty="0"/>
          </a:p>
          <a:p>
            <a:pPr lvl="1"/>
            <a:r>
              <a:rPr lang="es-CO" sz="2000" dirty="0"/>
              <a:t>Definición de tamaños de los equipos y los espacios requeridos por los mismos.</a:t>
            </a:r>
            <a:endParaRPr lang="en-US" sz="2000" dirty="0"/>
          </a:p>
          <a:p>
            <a:pPr lvl="1"/>
            <a:r>
              <a:rPr lang="es-CO" sz="2000" dirty="0"/>
              <a:t>Lista de consumo de los requerimientos de los equipos de liofilización, incluyendo válvulas, sistemas de medición, bombas, motores y sistemas de calentamiento.</a:t>
            </a:r>
            <a:endParaRPr lang="en-US" sz="2000" dirty="0"/>
          </a:p>
          <a:p>
            <a:pPr lvl="1"/>
            <a:r>
              <a:rPr lang="es-CO" sz="2000" dirty="0"/>
              <a:t>Especificaciones de compra de equipos principales y los que representan largos tiempos de entrega, de acuerdo con las listas anteriores.</a:t>
            </a:r>
            <a:endParaRPr lang="en-US" sz="2000" dirty="0"/>
          </a:p>
          <a:p>
            <a:pPr lvl="1"/>
            <a:r>
              <a:rPr lang="es-CO" sz="2000" dirty="0"/>
              <a:t>El desarrollo de planos Unifilares, obras civiles y estructurales, no se encuentran dentro del alcance de esta propuesta, pero si su acompañamiento con las empresas que se seleccionen para tal </a:t>
            </a:r>
            <a:r>
              <a:rPr lang="es-CO" sz="2000" dirty="0" smtClean="0"/>
              <a:t>fin</a:t>
            </a:r>
            <a:r>
              <a:rPr lang="es-CO" sz="2000" dirty="0"/>
              <a:t>.</a:t>
            </a:r>
            <a:endParaRPr lang="en-US" sz="2000" dirty="0"/>
          </a:p>
        </p:txBody>
      </p:sp>
    </p:spTree>
    <p:extLst>
      <p:ext uri="{BB962C8B-B14F-4D97-AF65-F5344CB8AC3E}">
        <p14:creationId xmlns:p14="http://schemas.microsoft.com/office/powerpoint/2010/main" val="2627564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274</TotalTime>
  <Words>1228</Words>
  <Application>Microsoft Office PowerPoint</Application>
  <PresentationFormat>Panorámica</PresentationFormat>
  <Paragraphs>159</Paragraphs>
  <Slides>23</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23</vt:i4>
      </vt:variant>
    </vt:vector>
  </HeadingPairs>
  <TitlesOfParts>
    <vt:vector size="30" baseType="lpstr">
      <vt:lpstr>Arial</vt:lpstr>
      <vt:lpstr>Calibri</vt:lpstr>
      <vt:lpstr>Calibri Light</vt:lpstr>
      <vt:lpstr>Wingdings</vt:lpstr>
      <vt:lpstr>Wingdings 3</vt:lpstr>
      <vt:lpstr>Zapf Dingbats</vt:lpstr>
      <vt:lpstr>Tema de Office</vt:lpstr>
      <vt:lpstr>LINEAMIENTOS PARA TRABAJO DE GRADO – INGENIERÍA QUÍMICA</vt:lpstr>
      <vt:lpstr>DEFINICIÓN DE INGENIERÍA QUÍMICA</vt:lpstr>
      <vt:lpstr>TEMAS A TRATAR EN TRABAJO DE GRADO.</vt:lpstr>
      <vt:lpstr>AREAS COMPLEMENTARIAS DE I.Q., QUE NO SON PROYECTO DE GRADO.</vt:lpstr>
      <vt:lpstr>TEMAS APLICABLES EN LOS TRABAJOS DE GRADO. Diseño de Productos</vt:lpstr>
      <vt:lpstr>TEMAS APLICABLES EN LOS TRABAJOS DE GRADO. Diseño de Procesos. </vt:lpstr>
      <vt:lpstr>INGENIERÍA CONCEPTUAL</vt:lpstr>
      <vt:lpstr>Presentación de PowerPoint</vt:lpstr>
      <vt:lpstr>DISEÑO DE PROCESOS  INGENIERÍA BÁSICA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DISEÑO DE PROCESOS  INGENIERÍA DE DETALLE</vt:lpstr>
      <vt:lpstr>TRATAMIENTO DE EFLUENTES</vt:lpstr>
      <vt:lpstr>Presentación de PowerPoint</vt:lpstr>
      <vt:lpstr>SIMULAR v. tr.</vt:lpstr>
      <vt:lpstr>SIMULADORES</vt:lpstr>
      <vt:lpstr>RESTRICCIONES - ANTEPROYECTO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LINEAMIENTOS PARA TRABAJO DE GADO – INGENIERÍA QUÍMICA</dc:title>
  <dc:creator>Juan Carlos Segura</dc:creator>
  <cp:lastModifiedBy>Usuario</cp:lastModifiedBy>
  <cp:revision>34</cp:revision>
  <dcterms:created xsi:type="dcterms:W3CDTF">2014-02-11T00:29:39Z</dcterms:created>
  <dcterms:modified xsi:type="dcterms:W3CDTF">2016-08-02T22:46:34Z</dcterms:modified>
</cp:coreProperties>
</file>